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304" r:id="rId2"/>
    <p:sldId id="284" r:id="rId3"/>
    <p:sldId id="305" r:id="rId4"/>
    <p:sldId id="27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8" autoAdjust="0"/>
    <p:restoredTop sz="93061" autoAdjust="0"/>
  </p:normalViewPr>
  <p:slideViewPr>
    <p:cSldViewPr snapToGrid="0" snapToObjects="1">
      <p:cViewPr varScale="1">
        <p:scale>
          <a:sx n="138" d="100"/>
          <a:sy n="138" d="100"/>
        </p:scale>
        <p:origin x="1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9BD5F8D-EE0E-6041-91DC-388F90E691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2325A5-77F9-9F40-877C-641A0D9B58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78667-6837-9F49-AB30-64407FC7E0D9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A4E48-F9C1-6246-AC2B-1D1E8C171C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CDCB0F-D88E-B447-AE51-10E690E25EF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0CED5-2DBE-6642-BE0B-C443D90B4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8994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59984-3E25-4880-8B2E-6A52F7731393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B4E80-A16F-4611-83F0-19745D0E0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75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79EECF-7AE0-D447-8798-9FE4501BD59A}"/>
              </a:ext>
            </a:extLst>
          </p:cNvPr>
          <p:cNvSpPr/>
          <p:nvPr userDrawn="1"/>
        </p:nvSpPr>
        <p:spPr>
          <a:xfrm>
            <a:off x="961878" y="710418"/>
            <a:ext cx="7220243" cy="3601329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10421" y="1597820"/>
            <a:ext cx="5923156" cy="1102519"/>
          </a:xfrm>
        </p:spPr>
        <p:txBody>
          <a:bodyPr/>
          <a:lstStyle>
            <a:lvl1pPr>
              <a:defRPr sz="3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sz="1600" b="1" i="1">
                <a:solidFill>
                  <a:srgbClr val="000000"/>
                </a:solidFill>
                <a:latin typeface="Times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9214F2-C8DA-D846-B021-870F853F673A}"/>
              </a:ext>
            </a:extLst>
          </p:cNvPr>
          <p:cNvSpPr txBox="1">
            <a:spLocks/>
          </p:cNvSpPr>
          <p:nvPr userDrawn="1"/>
        </p:nvSpPr>
        <p:spPr>
          <a:xfrm rot="18900000">
            <a:off x="-575018" y="328209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</p:spTree>
    <p:extLst>
      <p:ext uri="{BB962C8B-B14F-4D97-AF65-F5344CB8AC3E}">
        <p14:creationId xmlns:p14="http://schemas.microsoft.com/office/powerpoint/2010/main" val="60806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151335"/>
            <a:ext cx="37353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1631156"/>
            <a:ext cx="37353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373697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3736974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C192F4-C3ED-41D8-8478-9A292C197EC1}"/>
              </a:ext>
            </a:extLst>
          </p:cNvPr>
          <p:cNvSpPr txBox="1">
            <a:spLocks/>
          </p:cNvSpPr>
          <p:nvPr userDrawn="1"/>
        </p:nvSpPr>
        <p:spPr>
          <a:xfrm rot="18900000">
            <a:off x="-575018" y="328209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9E65860-388C-4CED-84F5-1A336A42C03B}"/>
              </a:ext>
            </a:extLst>
          </p:cNvPr>
          <p:cNvSpPr txBox="1">
            <a:spLocks/>
          </p:cNvSpPr>
          <p:nvPr userDrawn="1"/>
        </p:nvSpPr>
        <p:spPr>
          <a:xfrm>
            <a:off x="217576" y="4729073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3322657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93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4831E54D-763C-4C23-B15E-9E58D808D6FC}"/>
              </a:ext>
            </a:extLst>
          </p:cNvPr>
          <p:cNvSpPr txBox="1">
            <a:spLocks/>
          </p:cNvSpPr>
          <p:nvPr userDrawn="1"/>
        </p:nvSpPr>
        <p:spPr>
          <a:xfrm>
            <a:off x="217576" y="4753198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853590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204787"/>
            <a:ext cx="2534181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9"/>
            <a:ext cx="4591435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1335" y="1076327"/>
            <a:ext cx="2534181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01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97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79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93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992F0A66-5A13-8B4C-A06C-B988CD09E4A1}"/>
              </a:ext>
            </a:extLst>
          </p:cNvPr>
          <p:cNvSpPr txBox="1">
            <a:spLocks/>
          </p:cNvSpPr>
          <p:nvPr userDrawn="1"/>
        </p:nvSpPr>
        <p:spPr>
          <a:xfrm>
            <a:off x="217576" y="4840751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270605-D5F5-254E-804B-465E1068358E}"/>
              </a:ext>
            </a:extLst>
          </p:cNvPr>
          <p:cNvSpPr/>
          <p:nvPr userDrawn="1"/>
        </p:nvSpPr>
        <p:spPr>
          <a:xfrm>
            <a:off x="961878" y="710418"/>
            <a:ext cx="7220243" cy="3601329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84547" y="710418"/>
            <a:ext cx="6174903" cy="3601329"/>
          </a:xfrm>
        </p:spPr>
        <p:txBody>
          <a:bodyPr anchor="ctr"/>
          <a:lstStyle>
            <a:lvl1pPr algn="ctr">
              <a:defRPr sz="2800" b="1" i="1">
                <a:latin typeface="Times" pitchFamily="2" charset="0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0916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992F0A66-5A13-8B4C-A06C-B988CD09E4A1}"/>
              </a:ext>
            </a:extLst>
          </p:cNvPr>
          <p:cNvSpPr txBox="1">
            <a:spLocks/>
          </p:cNvSpPr>
          <p:nvPr userDrawn="1"/>
        </p:nvSpPr>
        <p:spPr>
          <a:xfrm>
            <a:off x="217576" y="4840751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4AA877-137D-FE40-8F13-30C04EE944F0}"/>
              </a:ext>
            </a:extLst>
          </p:cNvPr>
          <p:cNvSpPr/>
          <p:nvPr userDrawn="1"/>
        </p:nvSpPr>
        <p:spPr>
          <a:xfrm>
            <a:off x="961878" y="710418"/>
            <a:ext cx="7220243" cy="3601329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22066" y="710418"/>
            <a:ext cx="6299866" cy="3601329"/>
          </a:xfrm>
        </p:spPr>
        <p:txBody>
          <a:bodyPr anchor="ctr"/>
          <a:lstStyle>
            <a:lvl1pPr algn="ctr">
              <a:defRPr b="1" i="1">
                <a:latin typeface="Times" pitchFamily="2" charset="0"/>
              </a:defRPr>
            </a:lvl1pPr>
            <a:lvl2pPr algn="ctr">
              <a:defRPr sz="1600" b="1">
                <a:latin typeface="Times" pitchFamily="2" charset="0"/>
              </a:defRPr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209287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270605-D5F5-254E-804B-465E1068358E}"/>
              </a:ext>
            </a:extLst>
          </p:cNvPr>
          <p:cNvSpPr/>
          <p:nvPr userDrawn="1"/>
        </p:nvSpPr>
        <p:spPr>
          <a:xfrm>
            <a:off x="961878" y="710418"/>
            <a:ext cx="7220243" cy="3601329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84547" y="710418"/>
            <a:ext cx="6174903" cy="3601329"/>
          </a:xfrm>
        </p:spPr>
        <p:txBody>
          <a:bodyPr anchor="ctr"/>
          <a:lstStyle>
            <a:lvl1pPr algn="ctr">
              <a:defRPr sz="2800" b="1" i="1">
                <a:latin typeface="Times" pitchFamily="2" charset="0"/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10741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4AA877-137D-FE40-8F13-30C04EE944F0}"/>
              </a:ext>
            </a:extLst>
          </p:cNvPr>
          <p:cNvSpPr/>
          <p:nvPr userDrawn="1"/>
        </p:nvSpPr>
        <p:spPr>
          <a:xfrm>
            <a:off x="961878" y="710418"/>
            <a:ext cx="7220243" cy="3601329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422066" y="710418"/>
            <a:ext cx="6299866" cy="3601329"/>
          </a:xfrm>
        </p:spPr>
        <p:txBody>
          <a:bodyPr anchor="ctr"/>
          <a:lstStyle>
            <a:lvl1pPr algn="ctr">
              <a:defRPr b="1" i="1">
                <a:latin typeface="Times" pitchFamily="2" charset="0"/>
              </a:defRPr>
            </a:lvl1pPr>
            <a:lvl2pPr algn="ctr">
              <a:defRPr sz="1600" b="1">
                <a:latin typeface="Times" pitchFamily="2" charset="0"/>
              </a:defRPr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282340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59" y="956221"/>
            <a:ext cx="8523458" cy="363840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992F0A66-5A13-8B4C-A06C-B988CD09E4A1}"/>
              </a:ext>
            </a:extLst>
          </p:cNvPr>
          <p:cNvSpPr txBox="1">
            <a:spLocks/>
          </p:cNvSpPr>
          <p:nvPr userDrawn="1"/>
        </p:nvSpPr>
        <p:spPr>
          <a:xfrm>
            <a:off x="217576" y="4840751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B4BECD-1F05-3643-B6B0-CADC83F56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9563" y="162213"/>
            <a:ext cx="8524054" cy="386664"/>
          </a:xfrm>
        </p:spPr>
        <p:txBody>
          <a:bodyPr anchor="ctr">
            <a:noAutofit/>
          </a:bodyPr>
          <a:lstStyle>
            <a:lvl1pPr algn="l">
              <a:defRPr sz="32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DB1A7F9-7625-F743-BDBD-AF9CFA07389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09562" y="577158"/>
            <a:ext cx="8524054" cy="302563"/>
          </a:xfrm>
        </p:spPr>
        <p:txBody>
          <a:bodyPr>
            <a:noAutofit/>
          </a:bodyPr>
          <a:lstStyle>
            <a:lvl1pPr>
              <a:defRPr sz="1200" b="1" i="1">
                <a:latin typeface="Times" pitchFamily="2" charset="0"/>
              </a:defRPr>
            </a:lvl1pPr>
            <a:lvl2pPr>
              <a:defRPr sz="1800">
                <a:latin typeface="Times" pitchFamily="2" charset="0"/>
              </a:defRPr>
            </a:lvl2pPr>
            <a:lvl3pPr>
              <a:defRPr sz="1800">
                <a:latin typeface="Times" pitchFamily="2" charset="0"/>
              </a:defRPr>
            </a:lvl3pPr>
            <a:lvl4pPr>
              <a:defRPr sz="1800">
                <a:latin typeface="Times" pitchFamily="2" charset="0"/>
              </a:defRPr>
            </a:lvl4pPr>
            <a:lvl5pPr>
              <a:defRPr sz="1800">
                <a:latin typeface="Times" pitchFamily="2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29472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0159" y="956221"/>
            <a:ext cx="5793275" cy="363840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20" name="Footer Placeholder 2">
            <a:extLst>
              <a:ext uri="{FF2B5EF4-FFF2-40B4-BE49-F238E27FC236}">
                <a16:creationId xmlns:a16="http://schemas.microsoft.com/office/drawing/2014/main" id="{992F0A66-5A13-8B4C-A06C-B988CD09E4A1}"/>
              </a:ext>
            </a:extLst>
          </p:cNvPr>
          <p:cNvSpPr txBox="1">
            <a:spLocks/>
          </p:cNvSpPr>
          <p:nvPr userDrawn="1"/>
        </p:nvSpPr>
        <p:spPr>
          <a:xfrm>
            <a:off x="217576" y="4840751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35EAD27-754D-3A4E-A2AE-D7541BEEF34C}"/>
              </a:ext>
            </a:extLst>
          </p:cNvPr>
          <p:cNvSpPr txBox="1">
            <a:spLocks/>
          </p:cNvSpPr>
          <p:nvPr userDrawn="1"/>
        </p:nvSpPr>
        <p:spPr>
          <a:xfrm rot="2700000">
            <a:off x="7708903" y="333336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B4BECD-1F05-3643-B6B0-CADC83F56E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9563" y="162213"/>
            <a:ext cx="7808525" cy="692714"/>
          </a:xfrm>
        </p:spPr>
        <p:txBody>
          <a:bodyPr anchor="ctr">
            <a:noAutofit/>
          </a:bodyPr>
          <a:lstStyle>
            <a:lvl1pPr algn="l">
              <a:defRPr sz="2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9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27CB9FFB-F289-5B47-8F7F-268ABDEC0D28}" type="datetimeFigureOut">
              <a:rPr lang="en-US" smtClean="0"/>
              <a:t>10/22/20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658A2824-A84A-8849-B74B-7042BA173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4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00151"/>
            <a:ext cx="37338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37338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306B139-A220-4F0C-AB8C-365A3A4EE493}"/>
              </a:ext>
            </a:extLst>
          </p:cNvPr>
          <p:cNvSpPr txBox="1">
            <a:spLocks/>
          </p:cNvSpPr>
          <p:nvPr userDrawn="1"/>
        </p:nvSpPr>
        <p:spPr>
          <a:xfrm rot="1789587">
            <a:off x="7500849" y="147438"/>
            <a:ext cx="2059720" cy="2999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4"/>
            </a:solidFill>
            <a:prstDash val="sysDot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r>
              <a:rPr lang="fi-FI" sz="1000" dirty="0"/>
              <a:t>KMT 2020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354CA6A-DBA1-4FAA-AE1C-627C7075D9FA}"/>
              </a:ext>
            </a:extLst>
          </p:cNvPr>
          <p:cNvSpPr txBox="1">
            <a:spLocks/>
          </p:cNvSpPr>
          <p:nvPr userDrawn="1"/>
        </p:nvSpPr>
        <p:spPr>
          <a:xfrm>
            <a:off x="217576" y="4729073"/>
            <a:ext cx="6382400" cy="2629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dirty="0" err="1"/>
              <a:t>Lähde</a:t>
            </a:r>
            <a:r>
              <a:rPr lang="en-GB" sz="900" dirty="0"/>
              <a:t>: KMT 2020  |  </a:t>
            </a:r>
            <a:r>
              <a:rPr lang="fi-FI" sz="900" dirty="0"/>
              <a:t>Koko väestö N: 46 402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53971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05979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200151"/>
            <a:ext cx="76200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pic>
        <p:nvPicPr>
          <p:cNvPr id="10" name="Picture 9" descr="AM_logo_RGB.eps">
            <a:extLst>
              <a:ext uri="{FF2B5EF4-FFF2-40B4-BE49-F238E27FC236}">
                <a16:creationId xmlns:a16="http://schemas.microsoft.com/office/drawing/2014/main" id="{1DE3B4FF-C3F1-4E40-88BA-F9FE12FEC6AC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948" y="4928679"/>
            <a:ext cx="1098184" cy="84476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FCE3649-66C8-49CD-94D9-4AB4450E6A88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7869891" y="4613887"/>
            <a:ext cx="1024217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1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6" r:id="rId3"/>
    <p:sldLayoutId id="2147483687" r:id="rId4"/>
    <p:sldLayoutId id="2147483688" r:id="rId5"/>
    <p:sldLayoutId id="2147483674" r:id="rId6"/>
    <p:sldLayoutId id="214748368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Times" pitchFamily="2" charset="0"/>
          <a:ea typeface="+mj-ea"/>
          <a:cs typeface="Calibri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rgbClr val="000000"/>
          </a:solidFill>
          <a:latin typeface="Calibri"/>
          <a:ea typeface="+mn-ea"/>
          <a:cs typeface="Calibri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rgbClr val="000000"/>
          </a:solidFill>
          <a:latin typeface="Calibri"/>
          <a:ea typeface="+mn-ea"/>
          <a:cs typeface="Calibri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rgbClr val="000000"/>
          </a:solidFill>
          <a:latin typeface="Calibri"/>
          <a:ea typeface="+mn-ea"/>
          <a:cs typeface="Calibri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000000"/>
          </a:solidFill>
          <a:latin typeface="Calibri"/>
          <a:ea typeface="+mn-ea"/>
          <a:cs typeface="Calibri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rgbClr val="000000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6ED207-11B3-4FFA-808F-A3F1EE4D5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0420" y="1632620"/>
            <a:ext cx="5923156" cy="1102519"/>
          </a:xfrm>
        </p:spPr>
        <p:txBody>
          <a:bodyPr>
            <a:noAutofit/>
          </a:bodyPr>
          <a:lstStyle/>
          <a:p>
            <a:r>
              <a:rPr lang="fi-FI" sz="3800" i="1" dirty="0">
                <a:solidFill>
                  <a:schemeClr val="accent4"/>
                </a:solidFill>
              </a:rPr>
              <a:t>KMT 2020 </a:t>
            </a:r>
            <a:br>
              <a:rPr lang="fi-FI" sz="3800" i="1" dirty="0"/>
            </a:br>
            <a:r>
              <a:rPr lang="fi-FI" sz="3800" dirty="0"/>
              <a:t>Lukijamäärät</a:t>
            </a:r>
            <a:endParaRPr lang="fi-FI" sz="38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4B3A4731-DC09-4689-A476-7C738FED6D8E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49376" y="2735139"/>
                <a:ext cx="5045245" cy="1314450"/>
              </a:xfrm>
            </p:spPr>
            <p:txBody>
              <a:bodyPr anchor="ctr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r>
                      <a:rPr lang="fi-FI" sz="1400" i="1" dirty="0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●</m:t>
                    </m:r>
                  </m:oMath>
                </a14:m>
                <a:r>
                  <a:rPr lang="fi-FI" sz="1400" dirty="0">
                    <a:solidFill>
                      <a:schemeClr val="accent4"/>
                    </a:solidFill>
                  </a:rPr>
                  <a:t> </a:t>
                </a:r>
                <a:r>
                  <a:rPr lang="fi-FI" sz="1400" dirty="0"/>
                  <a:t>Lukijamäärältään suurimmat painetut aikakauslehdet </a:t>
                </a:r>
                <a:br>
                  <a:rPr lang="fi-FI" sz="1400" dirty="0"/>
                </a:br>
                <a:r>
                  <a:rPr lang="fi-FI" sz="1400" dirty="0">
                    <a:solidFill>
                      <a:schemeClr val="accent4"/>
                    </a:solidFill>
                  </a:rPr>
                  <a:t>● </a:t>
                </a:r>
                <a:r>
                  <a:rPr lang="fi-FI" sz="1400" dirty="0"/>
                  <a:t>Peittoprosentit</a:t>
                </a:r>
              </a:p>
            </p:txBody>
          </p:sp>
        </mc:Choice>
        <mc:Fallback>
          <p:sp>
            <p:nvSpPr>
              <p:cNvPr id="3" name="Alaotsikko 2">
                <a:extLst>
                  <a:ext uri="{FF2B5EF4-FFF2-40B4-BE49-F238E27FC236}">
                    <a16:creationId xmlns:a16="http://schemas.microsoft.com/office/drawing/2014/main" id="{4B3A4731-DC09-4689-A476-7C738FED6D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49376" y="2735139"/>
                <a:ext cx="5045245" cy="1314450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0987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051150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45–54-vuotiaat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45–54-vuotiaat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362 000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Taloustaito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Aku Ankka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Moottori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Tekniikan Maailma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Opettaja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45–54-vuotiaat</a:t>
            </a:r>
          </a:p>
        </p:txBody>
      </p:sp>
    </p:spTree>
    <p:extLst>
      <p:ext uri="{BB962C8B-B14F-4D97-AF65-F5344CB8AC3E}">
        <p14:creationId xmlns:p14="http://schemas.microsoft.com/office/powerpoint/2010/main" val="3102716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411283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55–64-vuotiaat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55–64-vuotiaat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Taloustaito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Eeva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Kodin Kuvalehti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Moottori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Hyvä Terveys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55–64-vuotiaat</a:t>
            </a:r>
          </a:p>
        </p:txBody>
      </p:sp>
    </p:spTree>
    <p:extLst>
      <p:ext uri="{BB962C8B-B14F-4D97-AF65-F5344CB8AC3E}">
        <p14:creationId xmlns:p14="http://schemas.microsoft.com/office/powerpoint/2010/main" val="1367416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876707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65+ 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65+ 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321 000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ET-lehti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212 000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Eeva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211 000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Apu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192 000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Suomen Kuvalehti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Seura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65+ -vuotiaat</a:t>
            </a:r>
          </a:p>
        </p:txBody>
      </p:sp>
    </p:spTree>
    <p:extLst>
      <p:ext uri="{BB962C8B-B14F-4D97-AF65-F5344CB8AC3E}">
        <p14:creationId xmlns:p14="http://schemas.microsoft.com/office/powerpoint/2010/main" val="704572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F2D6E0-E892-794B-9733-5368862F8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547" y="710418"/>
            <a:ext cx="6174903" cy="3601329"/>
          </a:xfrm>
        </p:spPr>
        <p:txBody>
          <a:bodyPr anchor="ctr">
            <a:normAutofit/>
          </a:bodyPr>
          <a:lstStyle/>
          <a:p>
            <a:r>
              <a:rPr lang="fi-FI"/>
              <a:t>Digitaalisen tavoittavuuden luvut sekä kokonaistavoittavuusluvut (</a:t>
            </a:r>
            <a:r>
              <a:rPr lang="fi-FI" err="1"/>
              <a:t>printti+digi</a:t>
            </a:r>
            <a:r>
              <a:rPr lang="fi-FI"/>
              <a:t>) julkaistaan myöhemmin.</a:t>
            </a:r>
          </a:p>
        </p:txBody>
      </p:sp>
    </p:spTree>
    <p:extLst>
      <p:ext uri="{BB962C8B-B14F-4D97-AF65-F5344CB8AC3E}">
        <p14:creationId xmlns:p14="http://schemas.microsoft.com/office/powerpoint/2010/main" val="349642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F2D6E0-E892-794B-9733-5368862F8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655" y="710418"/>
            <a:ext cx="6652689" cy="3601329"/>
          </a:xfrm>
        </p:spPr>
        <p:txBody>
          <a:bodyPr anchor="ctr">
            <a:normAutofit/>
          </a:bodyPr>
          <a:lstStyle/>
          <a:p>
            <a:r>
              <a:rPr lang="fi-FI" dirty="0"/>
              <a:t>Yksittäisten medioiden KMT-tulokset saat ilman tunnuksia Mediakorttipalvelusta: </a:t>
            </a:r>
            <a:r>
              <a:rPr lang="fi-FI" dirty="0" err="1">
                <a:solidFill>
                  <a:schemeClr val="accent4"/>
                </a:solidFill>
              </a:rPr>
              <a:t>www.mediakortit.fi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8781D1A2-1868-DA45-B74A-B1F7196D10AD}"/>
              </a:ext>
            </a:extLst>
          </p:cNvPr>
          <p:cNvSpPr txBox="1">
            <a:spLocks/>
          </p:cNvSpPr>
          <p:nvPr/>
        </p:nvSpPr>
        <p:spPr>
          <a:xfrm>
            <a:off x="0" y="2020888"/>
            <a:ext cx="6965950" cy="1101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400" b="1" kern="1200">
                <a:solidFill>
                  <a:schemeClr val="tx1"/>
                </a:solidFill>
                <a:latin typeface="Times" pitchFamily="2" charset="0"/>
                <a:ea typeface="+mj-ea"/>
                <a:cs typeface="Calibri"/>
              </a:defRPr>
            </a:lvl1pPr>
          </a:lstStyle>
          <a:p>
            <a:endParaRPr lang="fi-FI" sz="3000" i="1" dirty="0"/>
          </a:p>
        </p:txBody>
      </p:sp>
    </p:spTree>
    <p:extLst>
      <p:ext uri="{BB962C8B-B14F-4D97-AF65-F5344CB8AC3E}">
        <p14:creationId xmlns:p14="http://schemas.microsoft.com/office/powerpoint/2010/main" val="321299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F2D6E0-E892-794B-9733-5368862F8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Lehden </a:t>
            </a:r>
            <a:r>
              <a:rPr lang="fi-FI" sz="2800" dirty="0">
                <a:solidFill>
                  <a:schemeClr val="accent1"/>
                </a:solidFill>
              </a:rPr>
              <a:t>lukijamäärä</a:t>
            </a:r>
            <a:r>
              <a:rPr lang="fi-FI" sz="2800" dirty="0"/>
              <a:t> kertoo, kuinka monta tuhatta lukijaa kunkin painetun lehden keskimääräisellä numerolla on.</a:t>
            </a:r>
          </a:p>
        </p:txBody>
      </p:sp>
    </p:spTree>
    <p:extLst>
      <p:ext uri="{BB962C8B-B14F-4D97-AF65-F5344CB8AC3E}">
        <p14:creationId xmlns:p14="http://schemas.microsoft.com/office/powerpoint/2010/main" val="33887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F2D6E0-E892-794B-9733-5368862F8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>
                <a:solidFill>
                  <a:schemeClr val="accent1"/>
                </a:solidFill>
              </a:rPr>
              <a:t>Peittoprosentti</a:t>
            </a:r>
            <a:r>
              <a:rPr lang="fi-FI" sz="2800" dirty="0">
                <a:solidFill>
                  <a:schemeClr val="accent6"/>
                </a:solidFill>
              </a:rPr>
              <a:t> kertoo, </a:t>
            </a:r>
            <a:br>
              <a:rPr lang="fi-FI" sz="2800" dirty="0">
                <a:solidFill>
                  <a:schemeClr val="accent6"/>
                </a:solidFill>
              </a:rPr>
            </a:br>
            <a:r>
              <a:rPr lang="fi-FI" sz="2800" dirty="0">
                <a:solidFill>
                  <a:schemeClr val="accent6"/>
                </a:solidFill>
              </a:rPr>
              <a:t>kuinka suuren osan kohderyhmästä kyseinen media tavoittaa.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6545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644042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kaikki yli 15-vuotiaat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kaikki yli 15-vuotiaat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Yhteishyvä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2 195 000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51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Pirkka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1 653 000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38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Terveydeksi!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787 000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18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OP Lehti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737 000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17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Avainapteekit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586 000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14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Taloustaito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393 000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9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Eeva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336 000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8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Aku Ankka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317 000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7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Apu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305 000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7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Suomen Kuvalehti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304 000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/>
                        <a:t>7</a:t>
                      </a:r>
                      <a:endParaRPr lang="fi-FI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koko 15+ -väestö</a:t>
            </a:r>
          </a:p>
        </p:txBody>
      </p:sp>
    </p:spTree>
    <p:extLst>
      <p:ext uri="{BB962C8B-B14F-4D97-AF65-F5344CB8AC3E}">
        <p14:creationId xmlns:p14="http://schemas.microsoft.com/office/powerpoint/2010/main" val="3311675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015832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naiset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naiset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1 408 000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1 034 000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Eeva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Kodin Kuvalehti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ET-lehti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Hyvä Terveys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Suuri Käsityö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naiset</a:t>
            </a:r>
          </a:p>
        </p:txBody>
      </p:sp>
    </p:spTree>
    <p:extLst>
      <p:ext uri="{BB962C8B-B14F-4D97-AF65-F5344CB8AC3E}">
        <p14:creationId xmlns:p14="http://schemas.microsoft.com/office/powerpoint/2010/main" val="3096474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402580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miehet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miehet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Moottori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Tekniikan Maailma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Taloustaito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Aku Ankka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Tuulilasi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miehet</a:t>
            </a:r>
          </a:p>
        </p:txBody>
      </p:sp>
    </p:spTree>
    <p:extLst>
      <p:ext uri="{BB962C8B-B14F-4D97-AF65-F5344CB8AC3E}">
        <p14:creationId xmlns:p14="http://schemas.microsoft.com/office/powerpoint/2010/main" val="494882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128836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15–24-vuotiaat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15–24-vuotiaat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Aku Ankka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Seiska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Demi</a:t>
                      </a:r>
                      <a:endParaRPr lang="fi-FI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Kodin Kuvalehti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Tekniikan Maailma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Metsästys ja Kalastus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15–24-vuotiaat</a:t>
            </a:r>
          </a:p>
        </p:txBody>
      </p:sp>
    </p:spTree>
    <p:extLst>
      <p:ext uri="{BB962C8B-B14F-4D97-AF65-F5344CB8AC3E}">
        <p14:creationId xmlns:p14="http://schemas.microsoft.com/office/powerpoint/2010/main" val="1300163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507007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25–34-vuotiaat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25–34-vuotiaat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224 000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Aku Ankka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Tiede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Opettaja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Taloustaito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Seiska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25–34-vuotiaat</a:t>
            </a:r>
          </a:p>
        </p:txBody>
      </p:sp>
    </p:spTree>
    <p:extLst>
      <p:ext uri="{BB962C8B-B14F-4D97-AF65-F5344CB8AC3E}">
        <p14:creationId xmlns:p14="http://schemas.microsoft.com/office/powerpoint/2010/main" val="2577007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ukko 5">
            <a:extLst>
              <a:ext uri="{FF2B5EF4-FFF2-40B4-BE49-F238E27FC236}">
                <a16:creationId xmlns:a16="http://schemas.microsoft.com/office/drawing/2014/main" id="{A4FC84EF-1CDB-4833-90FE-11E186258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731480"/>
              </p:ext>
            </p:extLst>
          </p:nvPr>
        </p:nvGraphicFramePr>
        <p:xfrm>
          <a:off x="309563" y="1051928"/>
          <a:ext cx="5794376" cy="35345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269">
                  <a:extLst>
                    <a:ext uri="{9D8B030D-6E8A-4147-A177-3AD203B41FA5}">
                      <a16:colId xmlns:a16="http://schemas.microsoft.com/office/drawing/2014/main" val="2747603574"/>
                    </a:ext>
                  </a:extLst>
                </a:gridCol>
                <a:gridCol w="1807383">
                  <a:extLst>
                    <a:ext uri="{9D8B030D-6E8A-4147-A177-3AD203B41FA5}">
                      <a16:colId xmlns:a16="http://schemas.microsoft.com/office/drawing/2014/main" val="1384215789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2007064305"/>
                    </a:ext>
                  </a:extLst>
                </a:gridCol>
                <a:gridCol w="1799362">
                  <a:extLst>
                    <a:ext uri="{9D8B030D-6E8A-4147-A177-3AD203B41FA5}">
                      <a16:colId xmlns:a16="http://schemas.microsoft.com/office/drawing/2014/main" val="4097810104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Lukijamäärä, 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35–44-vuotiaat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1200" dirty="0"/>
                        <a:t>Peittoprosentti,</a:t>
                      </a:r>
                      <a:br>
                        <a:rPr lang="fi-FI" sz="1200" dirty="0"/>
                      </a:br>
                      <a:r>
                        <a:rPr lang="fi-FI" sz="1200" dirty="0"/>
                        <a:t>35–44-vuotiaat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615484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Yhteishyvä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972100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2.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Pirkka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115437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3.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Terveydeksi!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4459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4.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 Lehti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9165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5.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Aku Ankka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250816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6.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Avainapteekit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21723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7.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Taloustaito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52461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8.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Tiede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6885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9.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Seiska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950568"/>
                  </a:ext>
                </a:extLst>
              </a:tr>
              <a:tr h="307739"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" pitchFamily="2" charset="0"/>
                        </a:rPr>
                        <a:t>10.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Moottori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39 000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dirty="0"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86355"/>
                  </a:ext>
                </a:extLst>
              </a:tr>
            </a:tbl>
          </a:graphicData>
        </a:graphic>
      </p:graphicFrame>
      <p:sp>
        <p:nvSpPr>
          <p:cNvPr id="2" name="Otsikko 1">
            <a:extLst>
              <a:ext uri="{FF2B5EF4-FFF2-40B4-BE49-F238E27FC236}">
                <a16:creationId xmlns:a16="http://schemas.microsoft.com/office/drawing/2014/main" id="{79EF9E23-679B-4906-BA4E-874C9214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Lukijamäärältään suurimmat painetut aikakauslehdet 2020, </a:t>
            </a:r>
            <a:r>
              <a:rPr lang="fi-FI" i="1" dirty="0"/>
              <a:t>35–44-vuotiaat</a:t>
            </a:r>
          </a:p>
        </p:txBody>
      </p:sp>
    </p:spTree>
    <p:extLst>
      <p:ext uri="{BB962C8B-B14F-4D97-AF65-F5344CB8AC3E}">
        <p14:creationId xmlns:p14="http://schemas.microsoft.com/office/powerpoint/2010/main" val="42071297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Aikakausmedia 2016">
      <a:dk1>
        <a:srgbClr val="000000"/>
      </a:dk1>
      <a:lt1>
        <a:sysClr val="window" lastClr="FFFFFF"/>
      </a:lt1>
      <a:dk2>
        <a:srgbClr val="000000"/>
      </a:dk2>
      <a:lt2>
        <a:srgbClr val="F2F6F7"/>
      </a:lt2>
      <a:accent1>
        <a:srgbClr val="E24426"/>
      </a:accent1>
      <a:accent2>
        <a:srgbClr val="7AC3BB"/>
      </a:accent2>
      <a:accent3>
        <a:srgbClr val="EBD656"/>
      </a:accent3>
      <a:accent4>
        <a:srgbClr val="F4A89D"/>
      </a:accent4>
      <a:accent5>
        <a:srgbClr val="F2F6F7"/>
      </a:accent5>
      <a:accent6>
        <a:srgbClr val="000000"/>
      </a:accent6>
      <a:hlink>
        <a:srgbClr val="F4A89D"/>
      </a:hlink>
      <a:folHlink>
        <a:srgbClr val="7AC3B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itys1" id="{962879DD-97DE-4913-9CFF-9E30954107AC}" vid="{403384D6-740A-4812-8226-8E798F27AE1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806</Words>
  <Application>Microsoft Macintosh PowerPoint</Application>
  <PresentationFormat>On-screen Show (16:9)</PresentationFormat>
  <Paragraphs>402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</vt:lpstr>
      <vt:lpstr>Default Theme</vt:lpstr>
      <vt:lpstr>KMT 2020  Lukijamäärät</vt:lpstr>
      <vt:lpstr>PowerPoint Presentation</vt:lpstr>
      <vt:lpstr>PowerPoint Presentation</vt:lpstr>
      <vt:lpstr>Lukijamäärältään suurimmat painetut aikakauslehdet 2020, koko 15+ -väestö</vt:lpstr>
      <vt:lpstr>Lukijamäärältään suurimmat painetut aikakauslehdet 2020, naiset</vt:lpstr>
      <vt:lpstr>Lukijamäärältään suurimmat painetut aikakauslehdet 2020, miehet</vt:lpstr>
      <vt:lpstr>Lukijamäärältään suurimmat painetut aikakauslehdet 2020, 15–24-vuotiaat</vt:lpstr>
      <vt:lpstr>Lukijamäärältään suurimmat painetut aikakauslehdet 2020, 25–34-vuotiaat</vt:lpstr>
      <vt:lpstr>Lukijamäärältään suurimmat painetut aikakauslehdet 2020, 35–44-vuotiaat</vt:lpstr>
      <vt:lpstr>Lukijamäärältään suurimmat painetut aikakauslehdet 2020, 45–54-vuotiaat</vt:lpstr>
      <vt:lpstr>Lukijamäärältään suurimmat painetut aikakauslehdet 2020, 55–64-vuotiaat</vt:lpstr>
      <vt:lpstr>Lukijamäärältään suurimmat painetut aikakauslehdet 2020, 65+ -vuotiaat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KMT 2020  Lukijamäärät</dc:title>
  <dc:creator>Outi Itävuo</dc:creator>
  <cp:lastModifiedBy>Outi Itävuo</cp:lastModifiedBy>
  <cp:revision>1</cp:revision>
  <dcterms:created xsi:type="dcterms:W3CDTF">2020-10-22T07:37:37Z</dcterms:created>
  <dcterms:modified xsi:type="dcterms:W3CDTF">2020-10-22T07:39:04Z</dcterms:modified>
</cp:coreProperties>
</file>