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0"/>
  </p:notesMasterIdLst>
  <p:handoutMasterIdLst>
    <p:handoutMasterId r:id="rId41"/>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4" r:id="rId27"/>
    <p:sldId id="1275" r:id="rId28"/>
    <p:sldId id="1276" r:id="rId29"/>
    <p:sldId id="1277" r:id="rId30"/>
    <p:sldId id="1278" r:id="rId31"/>
    <p:sldId id="1296" r:id="rId32"/>
    <p:sldId id="1299" r:id="rId33"/>
    <p:sldId id="1280" r:id="rId34"/>
    <p:sldId id="1281" r:id="rId35"/>
    <p:sldId id="1284" r:id="rId36"/>
    <p:sldId id="1283" r:id="rId37"/>
    <p:sldId id="1285" r:id="rId38"/>
    <p:sldId id="1286" r:id="rId39"/>
  </p:sldIdLst>
  <p:sldSz cx="12192000" cy="6858000"/>
  <p:notesSz cx="6858000" cy="9144000"/>
  <p:embeddedFontLst>
    <p:embeddedFont>
      <p:font typeface="Canela Medium" pitchFamily="2" charset="77"/>
      <p:regular r:id="rId42"/>
    </p:embeddedFont>
    <p:embeddedFont>
      <p:font typeface="Clattering" pitchFamily="2" charset="0"/>
      <p:regular r:id="rId43"/>
    </p:embeddedFont>
    <p:embeddedFont>
      <p:font typeface="Neue Haas Unica W1G" panose="020B0504030206020203" pitchFamily="34" charset="0"/>
      <p:regular r:id="rId44"/>
      <p:bold r:id="rId45"/>
      <p:italic r:id="rId46"/>
      <p:boldItalic r:id="rId47"/>
    </p:embeddedFont>
    <p:embeddedFont>
      <p:font typeface="Neue Haas Unica W1G Light" panose="020B0404030206020203" pitchFamily="34" charset="0"/>
      <p:regular r:id="rId48"/>
      <p:italic r:id="rId49"/>
    </p:embeddedFont>
    <p:embeddedFont>
      <p:font typeface="Neue Haas Unica W1G Medium" panose="020B0504030206020203" pitchFamily="34" charset="0"/>
      <p:regular r:id="rId50"/>
      <p:italic r:id="rId51"/>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9CFFF8"/>
    <a:srgbClr val="F4CF67"/>
    <a:srgbClr val="0E2649"/>
    <a:srgbClr val="FF6464"/>
    <a:srgbClr val="FFF6FA"/>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1" autoAdjust="0"/>
    <p:restoredTop sz="92789" autoAdjust="0"/>
  </p:normalViewPr>
  <p:slideViewPr>
    <p:cSldViewPr snapToGrid="0" snapToObjects="1">
      <p:cViewPr>
        <p:scale>
          <a:sx n="87" d="100"/>
          <a:sy n="87" d="100"/>
        </p:scale>
        <p:origin x="712" y="872"/>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2 498 449</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4.010840322367349E-2"/>
                  <c:y val="-0.1910881876404322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dLbl>
              <c:idx val="6"/>
              <c:layout>
                <c:manualLayout>
                  <c:x val="0.10277778326066317"/>
                  <c:y val="-0.16877689230087278"/>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Threads</c:v>
                </c:pt>
                <c:pt idx="6">
                  <c:v>LinkedIn</c:v>
                </c:pt>
              </c:strCache>
            </c:strRef>
          </c:cat>
          <c:val>
            <c:numRef>
              <c:f>Sheet1!$B$2:$B$8</c:f>
              <c:numCache>
                <c:formatCode>#,##0</c:formatCode>
                <c:ptCount val="7"/>
                <c:pt idx="0">
                  <c:v>2498449</c:v>
                </c:pt>
                <c:pt idx="1">
                  <c:v>1676728</c:v>
                </c:pt>
                <c:pt idx="2">
                  <c:v>571877</c:v>
                </c:pt>
                <c:pt idx="3">
                  <c:v>155958</c:v>
                </c:pt>
                <c:pt idx="4">
                  <c:v>114735</c:v>
                </c:pt>
                <c:pt idx="5">
                  <c:v>78120</c:v>
                </c:pt>
                <c:pt idx="6">
                  <c:v>91623</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numCache>
            </c:numRef>
          </c:cat>
          <c:val>
            <c:numRef>
              <c:f>Sheet1!$B$2:$B$14</c:f>
              <c:numCache>
                <c:formatCode>#,##0</c:formatCode>
                <c:ptCount val="13"/>
                <c:pt idx="0">
                  <c:v>66137</c:v>
                </c:pt>
                <c:pt idx="1">
                  <c:v>67930</c:v>
                </c:pt>
                <c:pt idx="2">
                  <c:v>69159</c:v>
                </c:pt>
                <c:pt idx="3">
                  <c:v>71069</c:v>
                </c:pt>
                <c:pt idx="4">
                  <c:v>72583</c:v>
                </c:pt>
                <c:pt idx="5">
                  <c:v>74486</c:v>
                </c:pt>
                <c:pt idx="6">
                  <c:v>75552</c:v>
                </c:pt>
                <c:pt idx="7">
                  <c:v>76813</c:v>
                </c:pt>
                <c:pt idx="8">
                  <c:v>78830</c:v>
                </c:pt>
                <c:pt idx="9">
                  <c:v>81063</c:v>
                </c:pt>
                <c:pt idx="10">
                  <c:v>85212</c:v>
                </c:pt>
                <c:pt idx="11">
                  <c:v>87832</c:v>
                </c:pt>
                <c:pt idx="12">
                  <c:v>114735</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numCache>
            </c:numRef>
          </c:cat>
          <c:val>
            <c:numRef>
              <c:f>Sheet1!$B$2:$B$14</c:f>
              <c:numCache>
                <c:formatCode>#,##0</c:formatCode>
                <c:ptCount val="13"/>
                <c:pt idx="12">
                  <c:v>91623</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numCache>
            </c:numRef>
          </c:cat>
          <c:val>
            <c:numRef>
              <c:f>Sheet1!$B$2:$B$14</c:f>
              <c:numCache>
                <c:formatCode>#,##0</c:formatCode>
                <c:ptCount val="13"/>
                <c:pt idx="12">
                  <c:v>78120</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2 498 449</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dPt>
          <c:dLbls>
            <c:dLbl>
              <c:idx val="7"/>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Sheet1!$B$2:$B$10</c:f>
              <c:numCache>
                <c:formatCode>#,##0</c:formatCode>
                <c:ptCount val="9"/>
                <c:pt idx="0">
                  <c:v>5187490</c:v>
                </c:pt>
                <c:pt idx="1">
                  <c:v>2498449</c:v>
                </c:pt>
                <c:pt idx="2">
                  <c:v>1676728</c:v>
                </c:pt>
                <c:pt idx="3">
                  <c:v>571877</c:v>
                </c:pt>
                <c:pt idx="4">
                  <c:v>155958</c:v>
                </c:pt>
                <c:pt idx="5">
                  <c:v>114735</c:v>
                </c:pt>
                <c:pt idx="6">
                  <c:v>91623</c:v>
                </c:pt>
                <c:pt idx="7">
                  <c:v>78120</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6"/>
            <c:invertIfNegative val="0"/>
            <c:bubble3D val="0"/>
            <c:extLst>
              <c:ext xmlns:c16="http://schemas.microsoft.com/office/drawing/2014/chart" uri="{C3380CC4-5D6E-409C-BE32-E72D297353CC}">
                <c16:uniqueId val="{00000006-25BF-4FC7-A93A-7A54576FFB3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Kaikki kanavat yhteensä</c:v>
                </c:pt>
                <c:pt idx="1">
                  <c:v>Facebook</c:v>
                </c:pt>
                <c:pt idx="2">
                  <c:v>Instagram</c:v>
                </c:pt>
                <c:pt idx="3">
                  <c:v>X</c:v>
                </c:pt>
                <c:pt idx="4">
                  <c:v>YouTube</c:v>
                </c:pt>
                <c:pt idx="5">
                  <c:v>TikTok</c:v>
                </c:pt>
                <c:pt idx="6">
                  <c:v>Threads</c:v>
                </c:pt>
                <c:pt idx="7">
                  <c:v>LinkedIn</c:v>
                </c:pt>
              </c:strCache>
            </c:strRef>
          </c:cat>
          <c:val>
            <c:numRef>
              <c:f>Sheet1!$B$2:$B$9</c:f>
              <c:numCache>
                <c:formatCode>#\ ##0;\-#\ ##0;;@</c:formatCode>
                <c:ptCount val="8"/>
                <c:pt idx="0">
                  <c:v>472</c:v>
                </c:pt>
                <c:pt idx="1">
                  <c:v>171</c:v>
                </c:pt>
                <c:pt idx="2">
                  <c:v>137</c:v>
                </c:pt>
                <c:pt idx="3">
                  <c:v>55</c:v>
                </c:pt>
                <c:pt idx="4">
                  <c:v>45</c:v>
                </c:pt>
                <c:pt idx="5">
                  <c:v>19</c:v>
                </c:pt>
                <c:pt idx="6">
                  <c:v>17</c:v>
                </c:pt>
                <c:pt idx="7">
                  <c:v>28</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14 611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27447.037037037036</c:v>
                </c:pt>
                <c:pt idx="1">
                  <c:v>14610.812865497077</c:v>
                </c:pt>
                <c:pt idx="2">
                  <c:v>12238.890510948906</c:v>
                </c:pt>
                <c:pt idx="3">
                  <c:v>10397.763636363636</c:v>
                </c:pt>
                <c:pt idx="4">
                  <c:v>6038.6842105263158</c:v>
                </c:pt>
                <c:pt idx="5">
                  <c:v>4595.2941176470586</c:v>
                </c:pt>
                <c:pt idx="6">
                  <c:v>3465.7333333333331</c:v>
                </c:pt>
                <c:pt idx="7">
                  <c:v>3272.25</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lumMod val="20000"/>
                <a:lumOff val="80000"/>
              </a:schemeClr>
            </a:solidFill>
            <a:ln>
              <a:noFill/>
            </a:ln>
            <a:effectLst/>
          </c:spPr>
          <c:invertIfNegative val="0"/>
          <c:dPt>
            <c:idx val="12"/>
            <c:invertIfNegative val="0"/>
            <c:bubble3D val="0"/>
            <c:spPr>
              <a:solidFill>
                <a:schemeClr val="accent2"/>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pt idx="12">
                  <c:v>1.1.2025 *</c:v>
                </c:pt>
              </c:strCache>
            </c:strRef>
          </c:cat>
          <c:val>
            <c:numRef>
              <c:f>Sheet1!$B$2:$B$14</c:f>
              <c:numCache>
                <c:formatCode>#,##0</c:formatCode>
                <c:ptCount val="13"/>
                <c:pt idx="0">
                  <c:v>4924350</c:v>
                </c:pt>
                <c:pt idx="1">
                  <c:v>4944081</c:v>
                </c:pt>
                <c:pt idx="2">
                  <c:v>4946429</c:v>
                </c:pt>
                <c:pt idx="3">
                  <c:v>4962178</c:v>
                </c:pt>
                <c:pt idx="4">
                  <c:v>4923969</c:v>
                </c:pt>
                <c:pt idx="5">
                  <c:v>4936026</c:v>
                </c:pt>
                <c:pt idx="6">
                  <c:v>4944545</c:v>
                </c:pt>
                <c:pt idx="7">
                  <c:v>4950452</c:v>
                </c:pt>
                <c:pt idx="8">
                  <c:v>4952803</c:v>
                </c:pt>
                <c:pt idx="9">
                  <c:v>4959140</c:v>
                </c:pt>
                <c:pt idx="10">
                  <c:v>4945357</c:v>
                </c:pt>
                <c:pt idx="11">
                  <c:v>4955738</c:v>
                </c:pt>
                <c:pt idx="12">
                  <c:v>5187490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500000"/>
          <c:min val="4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lumMod val="25000"/>
                <a:lumOff val="75000"/>
              </a:schemeClr>
            </a:solidFill>
            <a:ln>
              <a:noFill/>
            </a:ln>
            <a:effectLst/>
          </c:spPr>
          <c:invertIfNegative val="0"/>
          <c:dPt>
            <c:idx val="12"/>
            <c:invertIfNegative val="0"/>
            <c:bubble3D val="0"/>
            <c:spPr>
              <a:solidFill>
                <a:schemeClr val="accent1"/>
              </a:solidFill>
              <a:ln>
                <a:noFill/>
              </a:ln>
              <a:effectLst/>
            </c:spPr>
            <c:extLst>
              <c:ext xmlns:c16="http://schemas.microsoft.com/office/drawing/2014/chart" uri="{C3380CC4-5D6E-409C-BE32-E72D297353CC}">
                <c16:uniqueId val="{00000000-FE1F-451F-AF2D-205ED158F0B8}"/>
              </c:ext>
            </c:extLst>
          </c:dPt>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pt idx="12">
                  <c:v>1.1.2025 *</c:v>
                </c:pt>
              </c:strCache>
            </c:strRef>
          </c:cat>
          <c:val>
            <c:numRef>
              <c:f>Sheet1!$B$2:$B$14</c:f>
              <c:numCache>
                <c:formatCode>#,##0</c:formatCode>
                <c:ptCount val="13"/>
                <c:pt idx="0">
                  <c:v>2272438</c:v>
                </c:pt>
                <c:pt idx="1">
                  <c:v>2280304</c:v>
                </c:pt>
                <c:pt idx="2">
                  <c:v>2274132</c:v>
                </c:pt>
                <c:pt idx="3">
                  <c:v>2278121</c:v>
                </c:pt>
                <c:pt idx="4">
                  <c:v>2246384</c:v>
                </c:pt>
                <c:pt idx="5">
                  <c:v>2248330</c:v>
                </c:pt>
                <c:pt idx="6">
                  <c:v>2250452</c:v>
                </c:pt>
                <c:pt idx="7">
                  <c:v>2252180</c:v>
                </c:pt>
                <c:pt idx="8">
                  <c:v>2253623</c:v>
                </c:pt>
                <c:pt idx="9">
                  <c:v>2247970</c:v>
                </c:pt>
                <c:pt idx="10">
                  <c:v>2244610</c:v>
                </c:pt>
                <c:pt idx="11">
                  <c:v>2245382</c:v>
                </c:pt>
                <c:pt idx="12">
                  <c:v>2498449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0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numCache>
            </c:numRef>
          </c:cat>
          <c:val>
            <c:numRef>
              <c:f>Sheet1!$B$2:$B$14</c:f>
              <c:numCache>
                <c:formatCode>#,##0</c:formatCode>
                <c:ptCount val="13"/>
                <c:pt idx="0">
                  <c:v>1664345</c:v>
                </c:pt>
                <c:pt idx="1">
                  <c:v>1671450</c:v>
                </c:pt>
                <c:pt idx="2">
                  <c:v>1675979</c:v>
                </c:pt>
                <c:pt idx="3">
                  <c:v>1682724</c:v>
                </c:pt>
                <c:pt idx="4">
                  <c:v>1675249</c:v>
                </c:pt>
                <c:pt idx="5">
                  <c:v>1680902</c:v>
                </c:pt>
                <c:pt idx="6">
                  <c:v>1684013</c:v>
                </c:pt>
                <c:pt idx="7">
                  <c:v>1685749</c:v>
                </c:pt>
                <c:pt idx="8">
                  <c:v>1682314</c:v>
                </c:pt>
                <c:pt idx="9">
                  <c:v>1691731</c:v>
                </c:pt>
                <c:pt idx="10">
                  <c:v>1687340</c:v>
                </c:pt>
                <c:pt idx="11">
                  <c:v>1695852</c:v>
                </c:pt>
                <c:pt idx="12">
                  <c:v>1676728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numCache>
            </c:numRef>
          </c:cat>
          <c:val>
            <c:numRef>
              <c:f>Sheet1!$B$2:$B$14</c:f>
              <c:numCache>
                <c:formatCode>#,##0</c:formatCode>
                <c:ptCount val="13"/>
                <c:pt idx="0">
                  <c:v>642332</c:v>
                </c:pt>
                <c:pt idx="1">
                  <c:v>643474</c:v>
                </c:pt>
                <c:pt idx="2">
                  <c:v>643789</c:v>
                </c:pt>
                <c:pt idx="3">
                  <c:v>644643</c:v>
                </c:pt>
                <c:pt idx="4">
                  <c:v>642043</c:v>
                </c:pt>
                <c:pt idx="5">
                  <c:v>642077</c:v>
                </c:pt>
                <c:pt idx="6">
                  <c:v>641970</c:v>
                </c:pt>
                <c:pt idx="7">
                  <c:v>641397</c:v>
                </c:pt>
                <c:pt idx="8">
                  <c:v>641737</c:v>
                </c:pt>
                <c:pt idx="9">
                  <c:v>640414</c:v>
                </c:pt>
                <c:pt idx="10">
                  <c:v>631038</c:v>
                </c:pt>
                <c:pt idx="11">
                  <c:v>628332</c:v>
                </c:pt>
                <c:pt idx="12">
                  <c:v>571877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numCache>
            </c:numRef>
          </c:cat>
          <c:val>
            <c:numRef>
              <c:f>Sheet1!$B$2:$B$14</c:f>
              <c:numCache>
                <c:formatCode>#,##0</c:formatCode>
                <c:ptCount val="13"/>
                <c:pt idx="0">
                  <c:v>182220</c:v>
                </c:pt>
                <c:pt idx="1">
                  <c:v>182924</c:v>
                </c:pt>
                <c:pt idx="2">
                  <c:v>184039</c:v>
                </c:pt>
                <c:pt idx="3">
                  <c:v>184872</c:v>
                </c:pt>
                <c:pt idx="4">
                  <c:v>185907</c:v>
                </c:pt>
                <c:pt idx="5">
                  <c:v>187336</c:v>
                </c:pt>
                <c:pt idx="6">
                  <c:v>188630</c:v>
                </c:pt>
                <c:pt idx="7">
                  <c:v>189177</c:v>
                </c:pt>
                <c:pt idx="8">
                  <c:v>189987</c:v>
                </c:pt>
                <c:pt idx="9">
                  <c:v>190618</c:v>
                </c:pt>
                <c:pt idx="10">
                  <c:v>191586</c:v>
                </c:pt>
                <c:pt idx="11">
                  <c:v>192369</c:v>
                </c:pt>
                <c:pt idx="12">
                  <c:v>155958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5 187 490</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18.3.2025</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18.3.2025</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30</a:t>
            </a:fld>
            <a:endParaRPr lang="en-FI" dirty="0"/>
          </a:p>
        </p:txBody>
      </p:sp>
    </p:spTree>
    <p:extLst>
      <p:ext uri="{BB962C8B-B14F-4D97-AF65-F5344CB8AC3E}">
        <p14:creationId xmlns:p14="http://schemas.microsoft.com/office/powerpoint/2010/main" val="135855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31</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33</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0.emf"/><Relationship Id="rId7" Type="http://schemas.openxmlformats.org/officeDocument/2006/relationships/image" Target="../media/image23.emf"/><Relationship Id="rId2" Type="http://schemas.openxmlformats.org/officeDocument/2006/relationships/image" Target="../media/image19.emf"/><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10" Type="http://schemas.openxmlformats.org/officeDocument/2006/relationships/image" Target="../media/image26.png"/><Relationship Id="rId4" Type="http://schemas.openxmlformats.org/officeDocument/2006/relationships/image" Target="../media/image2.emf"/><Relationship Id="rId9"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0" r:id="rId3"/>
    <p:sldLayoutId id="2147483693" r:id="rId4"/>
    <p:sldLayoutId id="2147483699" r:id="rId5"/>
    <p:sldLayoutId id="2147483691" r:id="rId6"/>
    <p:sldLayoutId id="2147483697" r:id="rId7"/>
    <p:sldLayoutId id="2147483698" r:id="rId8"/>
    <p:sldLayoutId id="2147483696" r:id="rId9"/>
    <p:sldLayoutId id="2147483692" r:id="rId10"/>
    <p:sldLayoutId id="2147483689" r:id="rId11"/>
    <p:sldLayoutId id="2147483660" r:id="rId12"/>
    <p:sldLayoutId id="2147483654" r:id="rId13"/>
    <p:sldLayoutId id="2147483677" r:id="rId14"/>
    <p:sldLayoutId id="2147483679" r:id="rId15"/>
    <p:sldLayoutId id="2147483663" r:id="rId16"/>
    <p:sldLayoutId id="2147483686" r:id="rId17"/>
    <p:sldLayoutId id="2147483687" r:id="rId18"/>
    <p:sldLayoutId id="2147483667" r:id="rId19"/>
    <p:sldLayoutId id="2147483676" r:id="rId20"/>
    <p:sldLayoutId id="2147483664" r:id="rId21"/>
    <p:sldLayoutId id="2147483680" r:id="rId22"/>
    <p:sldLayoutId id="2147483678" r:id="rId23"/>
    <p:sldLayoutId id="2147483684" r:id="rId24"/>
    <p:sldLayoutId id="2147483661" r:id="rId25"/>
    <p:sldLayoutId id="2147483681" r:id="rId26"/>
    <p:sldLayoutId id="2147483683" r:id="rId27"/>
    <p:sldLayoutId id="2147483682" r:id="rId28"/>
    <p:sldLayoutId id="2147483662" r:id="rId29"/>
    <p:sldLayoutId id="2147483665" r:id="rId30"/>
    <p:sldLayoutId id="2147483657" r:id="rId31"/>
    <p:sldLayoutId id="2147483674" r:id="rId32"/>
    <p:sldLayoutId id="2147483666" r:id="rId33"/>
    <p:sldLayoutId id="2147483675" r:id="rId34"/>
    <p:sldLayoutId id="2147483670" r:id="rId35"/>
    <p:sldLayoutId id="2147483668" r:id="rId36"/>
    <p:sldLayoutId id="2147483669" r:id="rId37"/>
    <p:sldLayoutId id="2147483672" r:id="rId38"/>
    <p:sldLayoutId id="2147483673" r:id="rId39"/>
    <p:sldLayoutId id="2147483655" r:id="rId40"/>
    <p:sldLayoutId id="2147483671" r:id="rId41"/>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27.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hyperlink" Target="https://www.aikakausmedia.fi/ajankohtaista/ajankohtaista-aikakausmedioista/2025/nama-olivat-somen-suurimmat-aikakausmediat-vuonna-2024-kotoilu-ja-ruokamediat-kasvoivat-enite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aikakausmedia.fi/ajankohtaista/ajankohtaista-aikakausmedioista/2025/nain-somejatit-ja-algoritmit-vaikuttavat-journalismiin-alustan-ehdoilla-toimiminen-muuttaa-kerrontaa-ja-median-roolia/" TargetMode="Externa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hyperlink" Target="https://www.aikakausmedia.fi/ajankohtaista/ajankohtaista-aikakausmedioista/2025/anni-lintula-kertoo-aikakausmedioiden-monikanavaisuudesta-ja-konseptoinnista-29-4-ilmoittaudu-koulutukseen-ny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1.jpeg"/><Relationship Id="rId1" Type="http://schemas.openxmlformats.org/officeDocument/2006/relationships/slideLayout" Target="../slideLayouts/slideLayout32.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Tammikuu 2025</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0465508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1/2024 – 1/2025</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1/2024 – 1/2025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23053273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272718915"/>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1/2024 – 1/2025</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LinkedInissa</a:t>
            </a:r>
            <a:r>
              <a:rPr lang="fi-FI" sz="3400" dirty="0"/>
              <a:t> </a:t>
            </a:r>
            <a:br>
              <a:rPr lang="fi-FI" sz="3200" dirty="0"/>
            </a:br>
            <a:r>
              <a:rPr lang="fi-FI" sz="2600" b="1" dirty="0">
                <a:solidFill>
                  <a:schemeClr val="accent2"/>
                </a:solidFill>
                <a:latin typeface="Neue Haas Unica W1G" panose="020B0504030206020203" pitchFamily="34" charset="0"/>
              </a:rPr>
              <a:t>1/2025</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1/2025.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308288033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Threadsissa</a:t>
            </a:r>
            <a:r>
              <a:rPr lang="fi-FI" sz="3400" dirty="0"/>
              <a:t> </a:t>
            </a:r>
            <a:br>
              <a:rPr lang="fi-FI" sz="3200" dirty="0"/>
            </a:br>
            <a:r>
              <a:rPr lang="fi-FI" sz="2600" b="1" dirty="0">
                <a:solidFill>
                  <a:schemeClr val="accent2"/>
                </a:solidFill>
                <a:latin typeface="Neue Haas Unica W1G" panose="020B0504030206020203" pitchFamily="34" charset="0"/>
              </a:rPr>
              <a:t>1/2025</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1/2025.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377679110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
        <p:nvSpPr>
          <p:cNvPr id="3" name="Title 3">
            <a:extLst>
              <a:ext uri="{FF2B5EF4-FFF2-40B4-BE49-F238E27FC236}">
                <a16:creationId xmlns:a16="http://schemas.microsoft.com/office/drawing/2014/main" id="{75266DEB-88E8-EC2D-82CB-3E6D3B3F83C3}"/>
              </a:ext>
            </a:extLst>
          </p:cNvPr>
          <p:cNvSpPr txBox="1">
            <a:spLocks/>
          </p:cNvSpPr>
          <p:nvPr/>
        </p:nvSpPr>
        <p:spPr>
          <a:xfrm>
            <a:off x="4019550" y="4165600"/>
            <a:ext cx="4946650" cy="12065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8500" b="0" i="0" kern="1200">
                <a:solidFill>
                  <a:schemeClr val="bg2"/>
                </a:solidFill>
                <a:latin typeface="Clattering" pitchFamily="2" charset="0"/>
                <a:ea typeface="+mj-ea"/>
                <a:cs typeface="+mj-cs"/>
              </a:defRPr>
            </a:lvl1pPr>
          </a:lstStyle>
          <a:p>
            <a:r>
              <a:rPr lang="fi-FI" sz="1600" dirty="0" err="1">
                <a:latin typeface="Neue Haas Unica W1G" panose="020B0504030206020203" pitchFamily="34" charset="0"/>
              </a:rPr>
              <a:t>Huom</a:t>
            </a:r>
            <a:r>
              <a:rPr lang="fi-FI" sz="1600" dirty="0">
                <a:latin typeface="Neue Haas Unica W1G" panose="020B0504030206020203" pitchFamily="34" charset="0"/>
              </a:rPr>
              <a:t>! </a:t>
            </a:r>
            <a:br>
              <a:rPr lang="fi-FI" sz="1600" dirty="0">
                <a:latin typeface="Neue Haas Unica W1G" panose="020B0504030206020203" pitchFamily="34" charset="0"/>
              </a:rPr>
            </a:br>
            <a:r>
              <a:rPr lang="fi-FI" sz="1600" dirty="0">
                <a:latin typeface="Neue Haas Unica W1G" panose="020B0504030206020203" pitchFamily="34" charset="0"/>
              </a:rPr>
              <a:t>Medioiden sijoituksia kokonaisyleisö- ja </a:t>
            </a:r>
            <a:br>
              <a:rPr lang="fi-FI" sz="1600" dirty="0">
                <a:latin typeface="Neue Haas Unica W1G" panose="020B0504030206020203" pitchFamily="34" charset="0"/>
              </a:rPr>
            </a:br>
            <a:r>
              <a:rPr lang="fi-FI" sz="1600" dirty="0">
                <a:latin typeface="Neue Haas Unica W1G" panose="020B0504030206020203" pitchFamily="34" charset="0"/>
              </a:rPr>
              <a:t>Facebook-listoilla ei raportoida tammikuussa Facebookin tilastointitavan muutoksen vuoksi.   </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tammikuu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955475617"/>
              </p:ext>
            </p:extLst>
          </p:nvPr>
        </p:nvGraphicFramePr>
        <p:xfrm>
          <a:off x="1158466" y="1410790"/>
          <a:ext cx="4785132" cy="452853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439">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280 198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264 883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237 414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41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211 488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210 300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192 206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161 626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150 612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129 549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84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119 679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505308633"/>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103 553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94 325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91 153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90 354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81 163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77 197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75 285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72 800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68 612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67 715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tammikuu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755544624"/>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108 000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419743549"/>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dirty="0">
                        <a:solidFill>
                          <a:srgbClr val="002649"/>
                        </a:solidFill>
                        <a:effectLst/>
                        <a:latin typeface="Neue Haas Unica W1G Medium" panose="020B0504030206020203" pitchFamily="34" charset="0"/>
                        <a:ea typeface="+mn-ea"/>
                        <a:cs typeface="+mn-cs"/>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tammikuu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80374826"/>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123 745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88 789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74 859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67 679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66 463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63 315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57 824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53 392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46 800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42 806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80750787"/>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42 715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42 612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42 119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41 470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36 553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35 396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32 543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32 158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30 626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Deko</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29 882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tammikuu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993972355"/>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185 508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140 309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49 726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18 201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13 480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12 589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11 521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10 670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9 130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9 071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914222261"/>
              </p:ext>
            </p:extLst>
          </p:nvPr>
        </p:nvGraphicFramePr>
        <p:xfrm>
          <a:off x="6344421" y="1410790"/>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8 149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7 377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6 222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5 753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5 326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4 656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4 474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4 129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3 702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earing headphones and a sweater leaning against a wall&#10;&#10;AI-generated content may be incorrect.">
            <a:extLst>
              <a:ext uri="{FF2B5EF4-FFF2-40B4-BE49-F238E27FC236}">
                <a16:creationId xmlns:a16="http://schemas.microsoft.com/office/drawing/2014/main" id="{7950A827-5EDC-CAD1-CE38-4F2CE8C828BE}"/>
              </a:ext>
            </a:extLst>
          </p:cNvPr>
          <p:cNvPicPr>
            <a:picLocks noGrp="1" noChangeAspect="1"/>
          </p:cNvPicPr>
          <p:nvPr>
            <p:ph type="pic" idx="1"/>
          </p:nvPr>
        </p:nvPicPr>
        <p:blipFill>
          <a:blip r:embed="rId3"/>
          <a:srcRect l="2663" r="51087"/>
          <a:stretch/>
        </p:blipFill>
        <p:spPr>
          <a:xfrm>
            <a:off x="6553202"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825500"/>
            <a:ext cx="4799012" cy="1231900"/>
          </a:xfrm>
        </p:spPr>
        <p:txBody>
          <a:bodyPr>
            <a:noAutofit/>
          </a:bodyPr>
          <a:lstStyle/>
          <a:p>
            <a:r>
              <a:rPr lang="fi-FI" sz="3200" dirty="0"/>
              <a:t>Someseuranta uudistui tammikuussa</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423923"/>
            <a:ext cx="5350566" cy="3451603"/>
          </a:xfrm>
        </p:spPr>
        <p:txBody>
          <a:bodyPr anchor="ctr">
            <a:noAutofit/>
          </a:bodyPr>
          <a:lstStyle/>
          <a:p>
            <a:pPr fontAlgn="b"/>
            <a:r>
              <a:rPr lang="fi-FI" sz="1400" dirty="0" err="1"/>
              <a:t>Aikakausmedioilla</a:t>
            </a:r>
            <a:r>
              <a:rPr lang="fi-FI" sz="1400" dirty="0"/>
              <a:t> oli yhteensä 5 187 490 seuraajaa kaikissa somekanavissa. </a:t>
            </a:r>
            <a:r>
              <a:rPr lang="en-GB" sz="1400" dirty="0" err="1"/>
              <a:t>Luku</a:t>
            </a:r>
            <a:r>
              <a:rPr lang="en-GB" sz="1400" dirty="0"/>
              <a:t> on </a:t>
            </a:r>
            <a:r>
              <a:rPr lang="en-GB" sz="1400" dirty="0" err="1"/>
              <a:t>bruttoluku</a:t>
            </a:r>
            <a:r>
              <a:rPr lang="en-GB" sz="1400" dirty="0"/>
              <a:t>.</a:t>
            </a:r>
          </a:p>
          <a:p>
            <a:pPr fontAlgn="b"/>
            <a:r>
              <a:rPr lang="fi-FI" sz="1400" dirty="0"/>
              <a:t>Facebookista tilastoidaan jatkossa sivun seuraajat sivun tykkääjien sijaan. Tästä syystä </a:t>
            </a:r>
            <a:r>
              <a:rPr lang="fi-FI" sz="1400" dirty="0">
                <a:latin typeface="Neue Haas Unica W1G Medium" panose="020B0504030206020203" pitchFamily="34" charset="0"/>
              </a:rPr>
              <a:t>Facebookin luvut ja kokonaisseuraajamäärä eivät ole vertailukelpoisia edellisiin raportteihin.</a:t>
            </a:r>
          </a:p>
          <a:p>
            <a:pPr fontAlgn="b"/>
            <a:r>
              <a:rPr lang="fi-FI" sz="1400" dirty="0"/>
              <a:t>Pinterest poistui seurannasta.</a:t>
            </a:r>
          </a:p>
          <a:p>
            <a:pPr fontAlgn="b"/>
            <a:r>
              <a:rPr lang="fi-FI" sz="1400" dirty="0"/>
              <a:t>Uusia kanavia seurannassa ovat LinkedIn ja </a:t>
            </a:r>
            <a:r>
              <a:rPr lang="fi-FI" sz="1400" dirty="0" err="1"/>
              <a:t>Threads</a:t>
            </a:r>
            <a:r>
              <a:rPr lang="fi-FI" sz="1400" dirty="0"/>
              <a:t>.</a:t>
            </a:r>
          </a:p>
          <a:p>
            <a:pPr fontAlgn="b"/>
            <a:r>
              <a:rPr lang="fi-FI" sz="1400" dirty="0"/>
              <a:t>Seurannasta poistui ja siihen lisättiin useita tilejä, mikä vaikuttaa koko seurannan lukuihin. Lista kanavamuutoksista on esityksen lopussa. </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err="1">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tammikuu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029254058"/>
              </p:ext>
            </p:extLst>
          </p:nvPr>
        </p:nvGraphicFramePr>
        <p:xfrm>
          <a:off x="1208162" y="1410789"/>
          <a:ext cx="4785132" cy="456295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9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8 430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5 640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5 090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4 750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380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770252131"/>
              </p:ext>
            </p:extLst>
          </p:nvPr>
        </p:nvGraphicFramePr>
        <p:xfrm>
          <a:off x="6298100" y="1410789"/>
          <a:ext cx="4785132" cy="455469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279">
                <a:tc gridSpan="2">
                  <a:txBody>
                    <a:bodyPr/>
                    <a:lstStyle/>
                    <a:p>
                      <a:r>
                        <a:rPr lang="fi-FI" sz="1500" b="0" i="0" noProof="0" dirty="0">
                          <a:solidFill>
                            <a:schemeClr val="bg1"/>
                          </a:solidFill>
                          <a:latin typeface="Neue Haas Unica W1G Medium" panose="020B0504030206020203" pitchFamily="34" charset="0"/>
                        </a:rPr>
                        <a:t>    </a:t>
                      </a:r>
                      <a:r>
                        <a:rPr lang="fi-FI" sz="1500" b="0" i="0" noProof="0" dirty="0" err="1">
                          <a:solidFill>
                            <a:schemeClr val="bg1"/>
                          </a:solidFill>
                          <a:latin typeface="Neue Haas Unica W1G Medium" panose="020B0504030206020203" pitchFamily="34" charset="0"/>
                        </a:rPr>
                        <a:t>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22 200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8 135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5 852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4 622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4 341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845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3 317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3 217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err="1">
                <a:solidFill>
                  <a:schemeClr val="accent1"/>
                </a:solidFill>
              </a:rPr>
              <a:t>LinkedInissa</a:t>
            </a:r>
            <a:r>
              <a:rPr lang="fi-FI" sz="3000" dirty="0">
                <a:solidFill>
                  <a:schemeClr val="accent1"/>
                </a:solidFill>
              </a:rPr>
              <a:t> ja </a:t>
            </a:r>
            <a:r>
              <a:rPr lang="fi-FI" sz="3000" u="sng" dirty="0" err="1">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tammikuu 2025</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2628717801"/>
              </p:ext>
            </p:extLst>
          </p:nvPr>
        </p:nvGraphicFramePr>
        <p:xfrm>
          <a:off x="6326262" y="1410788"/>
          <a:ext cx="4785132" cy="467811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68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kern="1200" noProof="0" dirty="0" err="1">
                          <a:solidFill>
                            <a:schemeClr val="bg1"/>
                          </a:solidFill>
                          <a:latin typeface="Neue Haas Unica W1G Medium" panose="020B0504030206020203" pitchFamily="34" charset="0"/>
                          <a:ea typeface="+mn-ea"/>
                          <a:cs typeface="+mn-cs"/>
                        </a:rPr>
                        <a:t>Threads</a:t>
                      </a:r>
                      <a:endParaRPr lang="fi-FI" sz="1500" b="0" i="0" kern="1200" noProof="0" dirty="0">
                        <a:solidFill>
                          <a:schemeClr val="bg1"/>
                        </a:solidFill>
                        <a:latin typeface="Neue Haas Unica W1G Medium" panose="020B0504030206020203" pitchFamily="34" charset="0"/>
                        <a:ea typeface="+mn-ea"/>
                        <a:cs typeface="+mn-cs"/>
                      </a:endParaRP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14 770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10 608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430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7 501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6 805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75807">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6 731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5 683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87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5 130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4 150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87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3 568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8302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3 382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2166476680"/>
              </p:ext>
            </p:extLst>
          </p:nvPr>
        </p:nvGraphicFramePr>
        <p:xfrm>
          <a:off x="1205400" y="1410790"/>
          <a:ext cx="4785132" cy="467811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81168">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116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33 768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116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17 149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4113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14 901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8116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7 275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81168">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4 186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8116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2 212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81168">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Print&amp;Media</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1 665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4113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1 407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65720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Kiertotalouden erikoislehti Uusiouutiset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1 138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8116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
        <p:nvSpPr>
          <p:cNvPr id="2" name="Title 3">
            <a:extLst>
              <a:ext uri="{FF2B5EF4-FFF2-40B4-BE49-F238E27FC236}">
                <a16:creationId xmlns:a16="http://schemas.microsoft.com/office/drawing/2014/main" id="{FE034E3E-FE86-4456-FDFE-BDB70919F8A0}"/>
              </a:ext>
            </a:extLst>
          </p:cNvPr>
          <p:cNvSpPr txBox="1">
            <a:spLocks/>
          </p:cNvSpPr>
          <p:nvPr/>
        </p:nvSpPr>
        <p:spPr>
          <a:xfrm>
            <a:off x="3219450" y="4813300"/>
            <a:ext cx="5753100" cy="12065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8500" b="0" i="0" kern="1200">
                <a:solidFill>
                  <a:schemeClr val="bg2"/>
                </a:solidFill>
                <a:latin typeface="Clattering" pitchFamily="2" charset="0"/>
                <a:ea typeface="+mj-ea"/>
                <a:cs typeface="+mj-cs"/>
              </a:defRPr>
            </a:lvl1pPr>
          </a:lstStyle>
          <a:p>
            <a:r>
              <a:rPr lang="fi-FI" sz="1600" dirty="0" err="1">
                <a:latin typeface="Neue Haas Unica W1G" panose="020B0504030206020203" pitchFamily="34" charset="0"/>
              </a:rPr>
              <a:t>Huom</a:t>
            </a:r>
            <a:r>
              <a:rPr lang="fi-FI" sz="1600" dirty="0">
                <a:latin typeface="Neue Haas Unica W1G" panose="020B0504030206020203" pitchFamily="34" charset="0"/>
              </a:rPr>
              <a:t>! </a:t>
            </a:r>
            <a:br>
              <a:rPr lang="fi-FI" sz="1600" dirty="0">
                <a:latin typeface="Neue Haas Unica W1G" panose="020B0504030206020203" pitchFamily="34" charset="0"/>
              </a:rPr>
            </a:br>
            <a:r>
              <a:rPr lang="fi-FI" sz="1600" dirty="0">
                <a:latin typeface="Neue Haas Unica W1G" panose="020B0504030206020203" pitchFamily="34" charset="0"/>
              </a:rPr>
              <a:t>Muutoksia kokonais- ja Facebook-yleisössä ei raportoida tammikuussa Facebookin tilastointitavan muutoksen vuoksi.   </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tammikuu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024365744"/>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1 230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Voi hyvin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tammikuu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170534418"/>
              </p:ext>
            </p:extLst>
          </p:nvPr>
        </p:nvGraphicFramePr>
        <p:xfrm>
          <a:off x="3703434" y="1410787"/>
          <a:ext cx="4785132" cy="450769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633965">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1.</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1.</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Vapaussoturi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3.</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4.</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5.</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Caravan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6.</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Verotus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393585048"/>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7.</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066552085"/>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8.</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Osuustoiminta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88791604"/>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9.</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68885789"/>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10.</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Elintarvike ja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653177930"/>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189 </a:t>
            </a:r>
            <a:r>
              <a:rPr lang="en-FI" sz="3400" dirty="0">
                <a:solidFill>
                  <a:schemeClr val="tx2"/>
                </a:solidFill>
                <a:latin typeface="Canela Medium" pitchFamily="2" charset="77"/>
              </a:rPr>
              <a:t>kpl) /</a:t>
            </a:r>
            <a:r>
              <a:rPr lang="fi-FI" sz="3400" dirty="0"/>
              <a:t> tammikuu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Alegre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Erä     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Hymy     Hyvä Elämä     Hyvä terveys     Ihana     Image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Kemia-lehti     Kemiamedia.fi     Kiertotalouden erikoislehti Uusiouutiset     Kiinteistö &amp; energia     Kippari     Kissafani     Kodin Kuvalehti     Kodin Pellervo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Liha ja ruoka     Luontaisterveys     Maailman Kuvalehti     Maalla     Maatilan Pellervo     Maku     Matka     Me Naiset     Meidän Mökki     Meidän Talo     Metsälehti     Metsästys ja Kalastus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latin typeface="Neue Haas Unica W1G" panose="020B0504030206020203" pitchFamily="34" charset="0"/>
                <a:ea typeface="Aptos" panose="020B0004020202020204" pitchFamily="34" charset="0"/>
                <a:cs typeface="Times New Roman" panose="02020603050405020304" pitchFamily="18" charset="0"/>
              </a:rPr>
              <a:t>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t>189 </a:t>
            </a:r>
            <a:r>
              <a:rPr lang="en-FI" sz="3400" dirty="0">
                <a:solidFill>
                  <a:schemeClr val="tx2"/>
                </a:solidFill>
                <a:latin typeface="Canela Medium" pitchFamily="2" charset="77"/>
              </a:rPr>
              <a:t>kpl) /</a:t>
            </a:r>
            <a:r>
              <a:rPr lang="fi-FI" sz="3400" dirty="0"/>
              <a:t> tammikuu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Pieni on Suurin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Promaint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Selkosanomat     Seura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Shaker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Siirtolapuutarha     Siivet     Soppa365     Suomen Hammaslääkärilehti     Suomen Kiinteistölehti     Suomen Kuvalehti     Suomen Luonto     Suomen Lääkärilehti     Suomen Sotilas     Super     Suuri Käsityö     Sähkömaailma     Taide     TAITO     Talentia     Talomestari     Talotekniikka     Talouselämä     Taloustaito     TAUKO Magazine     Tee Itse     Tehy-lehti     Tekniikan Maailma     Tekniikka &amp; 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Terassi-lehti     Tiede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Tiede</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Tukilinja     Tunne &amp; Mieli     Turun Aika     Tuulilasi     Työ Terveys Turvallisuus     Ulkopolitiikka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Vepsäläinen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Sisustamo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Verotus     Viherpiha     Viinilehti     Viisas Raha     Vinkki     VIVA     Voi hyvin     X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8DBE-330A-A4E4-58DE-0D5638933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1D0EA-03B1-0295-611D-8917EAB0F551}"/>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Seurantaan </a:t>
            </a:r>
            <a:r>
              <a:rPr lang="en-FI" sz="3400" u="sng" dirty="0">
                <a:solidFill>
                  <a:schemeClr val="tx2"/>
                </a:solidFill>
                <a:latin typeface="Canela Medium" pitchFamily="2" charset="77"/>
              </a:rPr>
              <a:t>lisätyt</a:t>
            </a:r>
            <a:r>
              <a:rPr lang="en-FI" sz="3400" dirty="0">
                <a:solidFill>
                  <a:schemeClr val="tx2"/>
                </a:solidFill>
                <a:latin typeface="Canela Medium" pitchFamily="2" charset="77"/>
              </a:rPr>
              <a:t> tilit / </a:t>
            </a:r>
            <a:r>
              <a:rPr lang="fi-FI" sz="3400" dirty="0"/>
              <a:t>tammikuu 2025</a:t>
            </a:r>
            <a:br>
              <a:rPr lang="fi-FI" sz="3400" dirty="0"/>
            </a:br>
            <a:br>
              <a:rPr lang="fi-FI" sz="900" dirty="0"/>
            </a:b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vaikutus + 220 300 seuraajaa</a:t>
            </a:r>
            <a:endParaRPr lang="en-FI" sz="16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0B458201-42EB-05DE-3725-CAB2E0D006C6}"/>
              </a:ext>
            </a:extLst>
          </p:cNvPr>
          <p:cNvSpPr>
            <a:spLocks noGrp="1"/>
          </p:cNvSpPr>
          <p:nvPr>
            <p:ph idx="11"/>
          </p:nvPr>
        </p:nvSpPr>
        <p:spPr>
          <a:xfrm>
            <a:off x="1169071" y="1780370"/>
            <a:ext cx="9941168" cy="4141458"/>
          </a:xfrm>
        </p:spPr>
        <p:txBody>
          <a:bodyPr numCol="3" spcCol="144000" anchor="t">
            <a:noAutofit/>
          </a:bodyPr>
          <a:lstStyle/>
          <a:p>
            <a:pPr marL="285750" indent="-285750" algn="l">
              <a:lnSpc>
                <a:spcPct val="100000"/>
              </a:lnSpc>
              <a:buFont typeface="Arial" panose="020B0604020202020204" pitchFamily="34" charset="0"/>
              <a:buChar char="•"/>
              <a:defRPr/>
            </a:pPr>
            <a:r>
              <a:rPr lang="fi-FI" sz="1600" dirty="0">
                <a:solidFill>
                  <a:srgbClr val="002649"/>
                </a:solidFill>
                <a:latin typeface="Neue Haas Unica W1G Medium" panose="020B0504030206020203" pitchFamily="34" charset="0"/>
              </a:rPr>
              <a:t>Facebook: </a:t>
            </a:r>
            <a:r>
              <a:rPr lang="fi-FI" sz="1600" dirty="0">
                <a:solidFill>
                  <a:srgbClr val="002649"/>
                </a:solidFill>
              </a:rPr>
              <a:t>Costa Alegre, </a:t>
            </a:r>
            <a:br>
              <a:rPr lang="fi-FI" sz="1600" dirty="0">
                <a:solidFill>
                  <a:srgbClr val="002649"/>
                </a:solidFill>
              </a:rPr>
            </a:br>
            <a:r>
              <a:rPr lang="fi-FI" sz="1600" dirty="0">
                <a:solidFill>
                  <a:srgbClr val="002649"/>
                </a:solidFill>
              </a:rPr>
              <a:t>Kemia-lehti, Kiertotalouden erikoislehti Uusiouutiset, Liha ja ruoka, </a:t>
            </a:r>
            <a:r>
              <a:rPr lang="fi-FI" sz="1600" dirty="0" err="1">
                <a:solidFill>
                  <a:srgbClr val="002649"/>
                </a:solidFill>
              </a:rPr>
              <a:t>Shaker</a:t>
            </a:r>
            <a:r>
              <a:rPr lang="fi-FI" sz="1600" dirty="0">
                <a:solidFill>
                  <a:srgbClr val="002649"/>
                </a:solidFill>
              </a:rPr>
              <a:t>, Siirtolapuutarha, Terassi-lehti, Turun Aika</a:t>
            </a:r>
          </a:p>
          <a:p>
            <a:pPr marL="285750" indent="-285750" algn="l">
              <a:lnSpc>
                <a:spcPct val="100000"/>
              </a:lnSpc>
              <a:buFont typeface="Arial" panose="020B0604020202020204" pitchFamily="34" charset="0"/>
              <a:buChar char="•"/>
              <a:defRPr/>
            </a:pPr>
            <a:r>
              <a:rPr lang="fi-FI" sz="1600" dirty="0">
                <a:solidFill>
                  <a:srgbClr val="002649"/>
                </a:solidFill>
                <a:latin typeface="Neue Haas Unica W1G Medium" panose="020B0504030206020203" pitchFamily="34" charset="0"/>
              </a:rPr>
              <a:t>Instagram: </a:t>
            </a:r>
            <a:r>
              <a:rPr lang="fi-FI" sz="1600" dirty="0">
                <a:solidFill>
                  <a:srgbClr val="002649"/>
                </a:solidFill>
              </a:rPr>
              <a:t>Ase &amp; Erä, Katso, Nuotta, </a:t>
            </a:r>
            <a:r>
              <a:rPr lang="fi-FI" sz="1600" dirty="0" err="1">
                <a:solidFill>
                  <a:srgbClr val="002649"/>
                </a:solidFill>
              </a:rPr>
              <a:t>PUUTARHA&amp;kauppa</a:t>
            </a:r>
            <a:r>
              <a:rPr lang="fi-FI" sz="1600" dirty="0">
                <a:solidFill>
                  <a:srgbClr val="002649"/>
                </a:solidFill>
              </a:rPr>
              <a:t>, Riffi, Sanansaattaja, </a:t>
            </a:r>
            <a:r>
              <a:rPr lang="fi-FI" sz="1600" dirty="0" err="1">
                <a:solidFill>
                  <a:srgbClr val="002649"/>
                </a:solidFill>
              </a:rPr>
              <a:t>Shaker</a:t>
            </a:r>
            <a:r>
              <a:rPr lang="fi-FI" sz="1600" dirty="0">
                <a:solidFill>
                  <a:srgbClr val="002649"/>
                </a:solidFill>
              </a:rPr>
              <a:t>, Tekniikka&amp;Talous, </a:t>
            </a:r>
            <a:r>
              <a:rPr lang="fi-FI" sz="1600" dirty="0" err="1">
                <a:solidFill>
                  <a:srgbClr val="002649"/>
                </a:solidFill>
              </a:rPr>
              <a:t>Telma</a:t>
            </a:r>
            <a:r>
              <a:rPr lang="fi-FI" sz="1600" dirty="0">
                <a:solidFill>
                  <a:srgbClr val="002649"/>
                </a:solidFill>
              </a:rPr>
              <a:t>, Turun Aika, Ultra, X-lehti</a:t>
            </a:r>
          </a:p>
          <a:p>
            <a:pPr marL="285750" indent="-285750" algn="l">
              <a:lnSpc>
                <a:spcPct val="100000"/>
              </a:lnSpc>
              <a:buFont typeface="Arial" panose="020B0604020202020204" pitchFamily="34" charset="0"/>
              <a:buChar char="•"/>
              <a:defRPr/>
            </a:pPr>
            <a:r>
              <a:rPr lang="fi-FI" sz="1600" dirty="0">
                <a:solidFill>
                  <a:srgbClr val="002649"/>
                </a:solidFill>
                <a:latin typeface="Neue Haas Unica W1G Medium" panose="020B0504030206020203" pitchFamily="34" charset="0"/>
              </a:rPr>
              <a:t>X: </a:t>
            </a:r>
            <a:r>
              <a:rPr lang="fi-FI" sz="1600" dirty="0">
                <a:solidFill>
                  <a:srgbClr val="002649"/>
                </a:solidFill>
              </a:rPr>
              <a:t>Katso</a:t>
            </a:r>
            <a:endParaRPr lang="fi-FI" sz="1600" dirty="0">
              <a:solidFill>
                <a:srgbClr val="002649"/>
              </a:solidFill>
              <a:latin typeface="Neue Haas Unica W1G Medium" panose="020B0504030206020203" pitchFamily="34" charset="0"/>
            </a:endParaRPr>
          </a:p>
          <a:p>
            <a:pPr marL="285750" indent="-285750" algn="l">
              <a:lnSpc>
                <a:spcPct val="100000"/>
              </a:lnSpc>
              <a:buFont typeface="Arial" panose="020B0604020202020204" pitchFamily="34" charset="0"/>
              <a:buChar char="•"/>
              <a:defRPr/>
            </a:pPr>
            <a:r>
              <a:rPr lang="fi-FI" sz="1600" dirty="0" err="1">
                <a:solidFill>
                  <a:srgbClr val="002649"/>
                </a:solidFill>
                <a:latin typeface="Neue Haas Unica W1G Medium" panose="020B0504030206020203" pitchFamily="34" charset="0"/>
              </a:rPr>
              <a:t>Youtube</a:t>
            </a:r>
            <a:r>
              <a:rPr lang="fi-FI" sz="1600" dirty="0">
                <a:solidFill>
                  <a:srgbClr val="002649"/>
                </a:solidFill>
                <a:latin typeface="Neue Haas Unica W1G Medium" panose="020B0504030206020203" pitchFamily="34" charset="0"/>
              </a:rPr>
              <a:t>: </a:t>
            </a:r>
            <a:r>
              <a:rPr lang="fi-FI" sz="1600" dirty="0">
                <a:solidFill>
                  <a:srgbClr val="002649"/>
                </a:solidFill>
              </a:rPr>
              <a:t>Costa del Sol Magazine, Kippari, Kotimaa, Liha ja ruoka, Nuotta, Suomen Sotilas</a:t>
            </a:r>
            <a:br>
              <a:rPr lang="fi-FI" sz="1600" dirty="0">
                <a:solidFill>
                  <a:srgbClr val="002649"/>
                </a:solidFill>
              </a:rPr>
            </a:br>
            <a:endParaRPr lang="fi-FI" sz="1600" dirty="0">
              <a:solidFill>
                <a:srgbClr val="002649"/>
              </a:solidFill>
            </a:endParaRPr>
          </a:p>
          <a:p>
            <a:pPr marL="285750" indent="-285750" algn="l">
              <a:lnSpc>
                <a:spcPct val="100000"/>
              </a:lnSpc>
              <a:buFont typeface="Arial" panose="020B0604020202020204" pitchFamily="34" charset="0"/>
              <a:buChar char="•"/>
              <a:defRPr/>
            </a:pPr>
            <a:r>
              <a:rPr lang="fi-FI" sz="1600" dirty="0" err="1">
                <a:solidFill>
                  <a:srgbClr val="002649"/>
                </a:solidFill>
                <a:latin typeface="Neue Haas Unica W1G Medium" panose="020B0504030206020203" pitchFamily="34" charset="0"/>
              </a:rPr>
              <a:t>Tiktok</a:t>
            </a:r>
            <a:r>
              <a:rPr lang="fi-FI" sz="1600" dirty="0">
                <a:solidFill>
                  <a:srgbClr val="002649"/>
                </a:solidFill>
                <a:latin typeface="Neue Haas Unica W1G Medium" panose="020B0504030206020203" pitchFamily="34" charset="0"/>
              </a:rPr>
              <a:t>: </a:t>
            </a:r>
            <a:r>
              <a:rPr lang="fi-FI" sz="1600" dirty="0">
                <a:solidFill>
                  <a:srgbClr val="002649"/>
                </a:solidFill>
              </a:rPr>
              <a:t>Katso, Metsästäjä, Seiska, </a:t>
            </a:r>
            <a:r>
              <a:rPr lang="fi-FI" sz="1600" dirty="0" err="1">
                <a:solidFill>
                  <a:srgbClr val="002649"/>
                </a:solidFill>
              </a:rPr>
              <a:t>TikTok</a:t>
            </a:r>
            <a:endParaRPr lang="fi-FI" sz="1600" dirty="0">
              <a:solidFill>
                <a:srgbClr val="002649"/>
              </a:solidFill>
              <a:latin typeface="Neue Haas Unica W1G Medium" panose="020B0504030206020203" pitchFamily="34" charset="0"/>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i-FI" sz="1600" dirty="0" err="1">
                <a:solidFill>
                  <a:srgbClr val="002649"/>
                </a:solidFill>
                <a:latin typeface="Neue Haas Unica W1G Medium" panose="020B0504030206020203" pitchFamily="34" charset="0"/>
              </a:rPr>
              <a:t>Threads</a:t>
            </a:r>
            <a:r>
              <a:rPr lang="fi-FI" sz="1600" dirty="0">
                <a:solidFill>
                  <a:srgbClr val="002649"/>
                </a:solidFill>
                <a:latin typeface="Neue Haas Unica W1G Medium" panose="020B0504030206020203" pitchFamily="34" charset="0"/>
              </a:rPr>
              <a:t> (UUSI KANAVA): </a:t>
            </a:r>
            <a:r>
              <a:rPr lang="fi-FI" sz="1600" dirty="0">
                <a:solidFill>
                  <a:srgbClr val="002649"/>
                </a:solidFill>
              </a:rPr>
              <a:t>Avotakka, Eeva, Kaikkien aikojen Joulu, Kotivinkki, Kotona, Maku, Meidän Mökki, Meidän Talo, Mondo, Sairaanhoitaja, Seiska, Suomen Kuvalehti, Suomen Luonto, Tekniikan Maailma, </a:t>
            </a:r>
            <a:r>
              <a:rPr lang="fi-FI" sz="1600" dirty="0" err="1">
                <a:solidFill>
                  <a:srgbClr val="002649"/>
                </a:solidFill>
              </a:rPr>
              <a:t>Tivi</a:t>
            </a:r>
            <a:r>
              <a:rPr lang="fi-FI" sz="1600" dirty="0">
                <a:solidFill>
                  <a:srgbClr val="002649"/>
                </a:solidFill>
              </a:rPr>
              <a:t>, Trendi, Voi hyvin</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i-FI" sz="1600" dirty="0">
                <a:solidFill>
                  <a:srgbClr val="002649"/>
                </a:solidFill>
                <a:latin typeface="Neue Haas Unica W1G Medium" panose="020B0504030206020203" pitchFamily="34" charset="0"/>
              </a:rPr>
              <a:t>LinkedIn (UUSI KANAVA): </a:t>
            </a:r>
            <a:r>
              <a:rPr lang="fi-FI" sz="1600" dirty="0">
                <a:solidFill>
                  <a:srgbClr val="002649"/>
                </a:solidFill>
              </a:rPr>
              <a:t>Arvopaperi, </a:t>
            </a:r>
            <a:r>
              <a:rPr lang="fi-FI" sz="1600" dirty="0" err="1">
                <a:solidFill>
                  <a:srgbClr val="002649"/>
                </a:solidFill>
              </a:rPr>
              <a:t>Kaksplus</a:t>
            </a:r>
            <a:r>
              <a:rPr lang="fi-FI" sz="1600" dirty="0">
                <a:solidFill>
                  <a:srgbClr val="002649"/>
                </a:solidFill>
              </a:rPr>
              <a:t>, </a:t>
            </a:r>
            <a:r>
              <a:rPr lang="fi-FI" sz="1600" dirty="0" err="1">
                <a:solidFill>
                  <a:srgbClr val="002649"/>
                </a:solidFill>
              </a:rPr>
              <a:t>Kemiamedia.fi</a:t>
            </a:r>
            <a:r>
              <a:rPr lang="fi-FI" sz="1600" dirty="0">
                <a:solidFill>
                  <a:srgbClr val="002649"/>
                </a:solidFill>
              </a:rPr>
              <a:t>, Kiertotalouden erikoislehti Uusiouutiset, Konepörssi, Koneviesti, Kuntalehti, Liha ja ruoka, Metsälehti, </a:t>
            </a:r>
            <a:r>
              <a:rPr lang="fi-FI" sz="1600" dirty="0" err="1">
                <a:solidFill>
                  <a:srgbClr val="002649"/>
                </a:solidFill>
              </a:rPr>
              <a:t>Metsätrans</a:t>
            </a:r>
            <a:r>
              <a:rPr lang="fi-FI" sz="1600" dirty="0">
                <a:solidFill>
                  <a:srgbClr val="002649"/>
                </a:solidFill>
              </a:rPr>
              <a:t>, Potilaan Lääkärilehti, </a:t>
            </a:r>
            <a:r>
              <a:rPr lang="fi-FI" sz="1600" dirty="0" err="1">
                <a:solidFill>
                  <a:srgbClr val="002649"/>
                </a:solidFill>
              </a:rPr>
              <a:t>Print&amp;Media</a:t>
            </a:r>
            <a:r>
              <a:rPr lang="fi-FI" sz="1600" dirty="0">
                <a:solidFill>
                  <a:srgbClr val="002649"/>
                </a:solidFill>
              </a:rPr>
              <a:t>, </a:t>
            </a:r>
            <a:r>
              <a:rPr lang="fi-FI" sz="1600" dirty="0" err="1">
                <a:solidFill>
                  <a:srgbClr val="002649"/>
                </a:solidFill>
              </a:rPr>
              <a:t>PUUTARHA&amp;kauppa</a:t>
            </a:r>
            <a:r>
              <a:rPr lang="fi-FI" sz="1600" dirty="0">
                <a:solidFill>
                  <a:srgbClr val="002649"/>
                </a:solidFill>
              </a:rPr>
              <a:t>, Rakennuslehti, Reserviläinen, Suomen Kuvalehti, Sähkömaailma, Talotekniikka, Talouselämä, Taloustaito, TAUKO Magazine, Tekniikka&amp;Talous, Tieteen Kuvalehti, </a:t>
            </a:r>
            <a:r>
              <a:rPr lang="fi-FI" sz="1600" dirty="0" err="1">
                <a:solidFill>
                  <a:srgbClr val="002649"/>
                </a:solidFill>
              </a:rPr>
              <a:t>Tivi</a:t>
            </a:r>
            <a:r>
              <a:rPr lang="fi-FI" sz="1600" dirty="0">
                <a:solidFill>
                  <a:srgbClr val="002649"/>
                </a:solidFill>
              </a:rPr>
              <a:t>, Työ Terveys Turvallisuus, Ulkopolitiikka, Venemestari, Viinilehti</a:t>
            </a:r>
            <a:endPar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endParaRPr>
          </a:p>
        </p:txBody>
      </p:sp>
      <p:sp>
        <p:nvSpPr>
          <p:cNvPr id="6" name="Content Placeholder 2">
            <a:extLst>
              <a:ext uri="{FF2B5EF4-FFF2-40B4-BE49-F238E27FC236}">
                <a16:creationId xmlns:a16="http://schemas.microsoft.com/office/drawing/2014/main" id="{B5509B14-1CD6-C250-05D6-2918271C29CF}"/>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180054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A773A-925C-B813-01BF-BA5283C53A2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E65BDCC-441B-E840-B01E-5353B68CD391}"/>
              </a:ext>
            </a:extLst>
          </p:cNvPr>
          <p:cNvSpPr>
            <a:spLocks noGrp="1"/>
          </p:cNvSpPr>
          <p:nvPr>
            <p:ph idx="11"/>
          </p:nvPr>
        </p:nvSpPr>
        <p:spPr>
          <a:xfrm>
            <a:off x="1169071" y="1780370"/>
            <a:ext cx="9941168" cy="4141458"/>
          </a:xfrm>
        </p:spPr>
        <p:txBody>
          <a:bodyPr numCol="3" spcCol="144000" anchor="t">
            <a:noAutofit/>
          </a:bodyPr>
          <a:lstStyle/>
          <a:p>
            <a:pPr marL="285750" indent="-285750" algn="l">
              <a:lnSpc>
                <a:spcPct val="100000"/>
              </a:lnSpc>
              <a:buFont typeface="Arial" panose="020B0604020202020204" pitchFamily="34" charset="0"/>
              <a:buChar char="•"/>
              <a:defRPr/>
            </a:pPr>
            <a:r>
              <a:rPr lang="fi-FI" sz="1600" dirty="0">
                <a:solidFill>
                  <a:srgbClr val="002649"/>
                </a:solidFill>
                <a:latin typeface="Neue Haas Unica W1G Medium" panose="020B0504030206020203" pitchFamily="34" charset="0"/>
              </a:rPr>
              <a:t>Facebook: </a:t>
            </a:r>
            <a:r>
              <a:rPr lang="en-GB" sz="1600" dirty="0" err="1">
                <a:solidFill>
                  <a:srgbClr val="002649"/>
                </a:solidFill>
              </a:rPr>
              <a:t>Mediuutiset</a:t>
            </a:r>
            <a:r>
              <a:rPr lang="en-GB" sz="1600" dirty="0">
                <a:solidFill>
                  <a:srgbClr val="002649"/>
                </a:solidFill>
              </a:rPr>
              <a:t>, </a:t>
            </a:r>
            <a:r>
              <a:rPr lang="en-GB" sz="1600" dirty="0" err="1">
                <a:solidFill>
                  <a:srgbClr val="002649"/>
                </a:solidFill>
              </a:rPr>
              <a:t>Perusta</a:t>
            </a:r>
            <a:r>
              <a:rPr lang="en-GB" sz="1600" dirty="0">
                <a:solidFill>
                  <a:srgbClr val="002649"/>
                </a:solidFill>
              </a:rPr>
              <a:t>, </a:t>
            </a:r>
            <a:r>
              <a:rPr lang="en-GB" sz="1600" dirty="0" err="1">
                <a:solidFill>
                  <a:srgbClr val="002649"/>
                </a:solidFill>
              </a:rPr>
              <a:t>Verotus</a:t>
            </a:r>
            <a:r>
              <a:rPr lang="en-GB" sz="1600" dirty="0">
                <a:solidFill>
                  <a:srgbClr val="002649"/>
                </a:solidFill>
              </a:rPr>
              <a:t>, </a:t>
            </a:r>
            <a:r>
              <a:rPr lang="en-GB" sz="1600" dirty="0" err="1">
                <a:solidFill>
                  <a:srgbClr val="002649"/>
                </a:solidFill>
              </a:rPr>
              <a:t>Yrittäjä</a:t>
            </a:r>
            <a:r>
              <a:rPr lang="en-GB" sz="1600" dirty="0">
                <a:solidFill>
                  <a:srgbClr val="002649"/>
                </a:solidFill>
              </a:rPr>
              <a:t> Plus</a:t>
            </a:r>
            <a:endParaRPr lang="fi-FI" sz="1600" dirty="0">
              <a:solidFill>
                <a:srgbClr val="002649"/>
              </a:solidFill>
            </a:endParaRPr>
          </a:p>
          <a:p>
            <a:pPr marL="285750" indent="-285750" algn="l">
              <a:lnSpc>
                <a:spcPct val="100000"/>
              </a:lnSpc>
              <a:buFont typeface="Arial" panose="020B0604020202020204" pitchFamily="34" charset="0"/>
              <a:buChar char="•"/>
              <a:defRPr/>
            </a:pPr>
            <a:r>
              <a:rPr lang="fi-FI" sz="1600" dirty="0">
                <a:solidFill>
                  <a:srgbClr val="002649"/>
                </a:solidFill>
                <a:latin typeface="Neue Haas Unica W1G Medium" panose="020B0504030206020203" pitchFamily="34" charset="0"/>
              </a:rPr>
              <a:t>Instagram: </a:t>
            </a:r>
            <a:r>
              <a:rPr lang="en-GB" sz="1600" dirty="0" err="1">
                <a:solidFill>
                  <a:srgbClr val="002649"/>
                </a:solidFill>
              </a:rPr>
              <a:t>Suomen</a:t>
            </a:r>
            <a:r>
              <a:rPr lang="en-GB" sz="1600" dirty="0">
                <a:solidFill>
                  <a:srgbClr val="002649"/>
                </a:solidFill>
              </a:rPr>
              <a:t> </a:t>
            </a:r>
            <a:r>
              <a:rPr lang="en-GB" sz="1600" dirty="0" err="1">
                <a:solidFill>
                  <a:srgbClr val="002649"/>
                </a:solidFill>
              </a:rPr>
              <a:t>Kiinteistölehti</a:t>
            </a:r>
            <a:r>
              <a:rPr lang="en-GB" sz="1600" dirty="0">
                <a:solidFill>
                  <a:srgbClr val="002649"/>
                </a:solidFill>
              </a:rPr>
              <a:t>, Tiede</a:t>
            </a:r>
            <a:endParaRPr lang="fi-FI" sz="1600" dirty="0">
              <a:solidFill>
                <a:srgbClr val="002649"/>
              </a:solidFill>
            </a:endParaRPr>
          </a:p>
          <a:p>
            <a:pPr marL="285750" indent="-285750" algn="l">
              <a:lnSpc>
                <a:spcPct val="100000"/>
              </a:lnSpc>
              <a:buFont typeface="Arial" panose="020B0604020202020204" pitchFamily="34" charset="0"/>
              <a:buChar char="•"/>
              <a:defRPr/>
            </a:pPr>
            <a:r>
              <a:rPr lang="fi-FI" sz="1600" dirty="0">
                <a:solidFill>
                  <a:srgbClr val="002649"/>
                </a:solidFill>
                <a:latin typeface="Neue Haas Unica W1G Medium" panose="020B0504030206020203" pitchFamily="34" charset="0"/>
              </a:rPr>
              <a:t>X: </a:t>
            </a:r>
            <a:r>
              <a:rPr lang="en-GB" sz="1600" dirty="0" err="1">
                <a:solidFill>
                  <a:srgbClr val="002649"/>
                </a:solidFill>
              </a:rPr>
              <a:t>KaksPlus</a:t>
            </a:r>
            <a:r>
              <a:rPr lang="en-GB" sz="1600" dirty="0">
                <a:solidFill>
                  <a:srgbClr val="002649"/>
                </a:solidFill>
              </a:rPr>
              <a:t>, </a:t>
            </a:r>
            <a:r>
              <a:rPr lang="en-GB" sz="1600" dirty="0" err="1">
                <a:solidFill>
                  <a:srgbClr val="002649"/>
                </a:solidFill>
              </a:rPr>
              <a:t>Kotiliesi</a:t>
            </a:r>
            <a:r>
              <a:rPr lang="en-GB" sz="1600" dirty="0">
                <a:solidFill>
                  <a:srgbClr val="002649"/>
                </a:solidFill>
              </a:rPr>
              <a:t>, </a:t>
            </a:r>
            <a:r>
              <a:rPr lang="en-GB" sz="1600" dirty="0" err="1">
                <a:solidFill>
                  <a:srgbClr val="002649"/>
                </a:solidFill>
              </a:rPr>
              <a:t>Kuntatekniikka</a:t>
            </a:r>
            <a:r>
              <a:rPr lang="en-GB" sz="1600" dirty="0">
                <a:solidFill>
                  <a:srgbClr val="002649"/>
                </a:solidFill>
              </a:rPr>
              <a:t>, </a:t>
            </a:r>
            <a:r>
              <a:rPr lang="en-GB" sz="1600" dirty="0" err="1">
                <a:solidFill>
                  <a:srgbClr val="002649"/>
                </a:solidFill>
              </a:rPr>
              <a:t>Mediuutiset</a:t>
            </a:r>
            <a:r>
              <a:rPr lang="en-GB" sz="1600" dirty="0">
                <a:solidFill>
                  <a:srgbClr val="002649"/>
                </a:solidFill>
              </a:rPr>
              <a:t>, </a:t>
            </a:r>
            <a:r>
              <a:rPr lang="en-GB" sz="1600" dirty="0" err="1">
                <a:solidFill>
                  <a:srgbClr val="002649"/>
                </a:solidFill>
              </a:rPr>
              <a:t>Print&amp;Media</a:t>
            </a:r>
            <a:r>
              <a:rPr lang="en-GB" sz="1600" dirty="0">
                <a:solidFill>
                  <a:srgbClr val="002649"/>
                </a:solidFill>
              </a:rPr>
              <a:t>, </a:t>
            </a:r>
            <a:r>
              <a:rPr lang="en-GB" sz="1600" dirty="0" err="1">
                <a:solidFill>
                  <a:srgbClr val="002649"/>
                </a:solidFill>
              </a:rPr>
              <a:t>Promaint</a:t>
            </a:r>
            <a:r>
              <a:rPr lang="en-GB" sz="1600" dirty="0">
                <a:solidFill>
                  <a:srgbClr val="002649"/>
                </a:solidFill>
              </a:rPr>
              <a:t>, TEK, </a:t>
            </a:r>
            <a:r>
              <a:rPr lang="en-GB" sz="1600" dirty="0" err="1">
                <a:solidFill>
                  <a:srgbClr val="002649"/>
                </a:solidFill>
              </a:rPr>
              <a:t>Tuulilasi</a:t>
            </a:r>
            <a:r>
              <a:rPr lang="en-GB" sz="1600" dirty="0">
                <a:solidFill>
                  <a:srgbClr val="002649"/>
                </a:solidFill>
              </a:rPr>
              <a:t>, </a:t>
            </a:r>
            <a:r>
              <a:rPr lang="en-GB" sz="1600" dirty="0" err="1">
                <a:solidFill>
                  <a:srgbClr val="002649"/>
                </a:solidFill>
              </a:rPr>
              <a:t>Työ</a:t>
            </a:r>
            <a:r>
              <a:rPr lang="en-GB" sz="1600" dirty="0">
                <a:solidFill>
                  <a:srgbClr val="002649"/>
                </a:solidFill>
              </a:rPr>
              <a:t> </a:t>
            </a:r>
            <a:r>
              <a:rPr lang="en-GB" sz="1600" dirty="0" err="1">
                <a:solidFill>
                  <a:srgbClr val="002649"/>
                </a:solidFill>
              </a:rPr>
              <a:t>Terveys</a:t>
            </a:r>
            <a:r>
              <a:rPr lang="en-GB" sz="1600" dirty="0">
                <a:solidFill>
                  <a:srgbClr val="002649"/>
                </a:solidFill>
              </a:rPr>
              <a:t> </a:t>
            </a:r>
            <a:r>
              <a:rPr lang="en-GB" sz="1600" dirty="0" err="1">
                <a:solidFill>
                  <a:srgbClr val="002649"/>
                </a:solidFill>
              </a:rPr>
              <a:t>Turvallisuus</a:t>
            </a:r>
            <a:r>
              <a:rPr lang="en-GB" sz="1600" dirty="0">
                <a:solidFill>
                  <a:srgbClr val="002649"/>
                </a:solidFill>
              </a:rPr>
              <a:t>, </a:t>
            </a:r>
            <a:r>
              <a:rPr lang="en-GB" sz="1600" dirty="0" err="1">
                <a:solidFill>
                  <a:srgbClr val="002649"/>
                </a:solidFill>
              </a:rPr>
              <a:t>Vitriini</a:t>
            </a:r>
            <a:r>
              <a:rPr lang="en-GB" sz="1600" dirty="0">
                <a:solidFill>
                  <a:srgbClr val="002649"/>
                </a:solidFill>
              </a:rPr>
              <a:t>, </a:t>
            </a:r>
            <a:r>
              <a:rPr lang="en-GB" sz="1600" dirty="0" err="1">
                <a:solidFill>
                  <a:srgbClr val="002649"/>
                </a:solidFill>
              </a:rPr>
              <a:t>Yliopisto</a:t>
            </a:r>
            <a:endParaRPr lang="fi-FI" sz="1600" dirty="0">
              <a:solidFill>
                <a:srgbClr val="002649"/>
              </a:solidFill>
              <a:latin typeface="Neue Haas Unica W1G Medium" panose="020B0504030206020203" pitchFamily="34" charset="0"/>
            </a:endParaRPr>
          </a:p>
          <a:p>
            <a:pPr marL="285750" indent="-285750" algn="l">
              <a:lnSpc>
                <a:spcPct val="100000"/>
              </a:lnSpc>
              <a:buFont typeface="Arial" panose="020B0604020202020204" pitchFamily="34" charset="0"/>
              <a:buChar char="•"/>
              <a:defRPr/>
            </a:pPr>
            <a:r>
              <a:rPr lang="fi-FI" sz="1600" dirty="0" err="1">
                <a:solidFill>
                  <a:srgbClr val="002649"/>
                </a:solidFill>
                <a:latin typeface="Neue Haas Unica W1G Medium" panose="020B0504030206020203" pitchFamily="34" charset="0"/>
              </a:rPr>
              <a:t>Youtube</a:t>
            </a:r>
            <a:r>
              <a:rPr lang="fi-FI" sz="1600" dirty="0">
                <a:solidFill>
                  <a:srgbClr val="002649"/>
                </a:solidFill>
                <a:latin typeface="Neue Haas Unica W1G Medium" panose="020B0504030206020203" pitchFamily="34" charset="0"/>
              </a:rPr>
              <a:t>: </a:t>
            </a:r>
            <a:r>
              <a:rPr lang="en-GB" sz="1600" dirty="0" err="1">
                <a:solidFill>
                  <a:srgbClr val="002649"/>
                </a:solidFill>
              </a:rPr>
              <a:t>Kauneus</a:t>
            </a:r>
            <a:r>
              <a:rPr lang="en-GB" sz="1600" dirty="0">
                <a:solidFill>
                  <a:srgbClr val="002649"/>
                </a:solidFill>
              </a:rPr>
              <a:t> &amp; </a:t>
            </a:r>
            <a:r>
              <a:rPr lang="en-GB" sz="1600" dirty="0" err="1">
                <a:solidFill>
                  <a:srgbClr val="002649"/>
                </a:solidFill>
              </a:rPr>
              <a:t>Terveys</a:t>
            </a:r>
            <a:r>
              <a:rPr lang="en-GB" sz="1600" dirty="0">
                <a:solidFill>
                  <a:srgbClr val="002649"/>
                </a:solidFill>
              </a:rPr>
              <a:t>, </a:t>
            </a:r>
            <a:r>
              <a:rPr lang="en-GB" sz="1600" dirty="0" err="1">
                <a:solidFill>
                  <a:srgbClr val="002649"/>
                </a:solidFill>
              </a:rPr>
              <a:t>Kodin</a:t>
            </a:r>
            <a:r>
              <a:rPr lang="en-GB" sz="1600" dirty="0">
                <a:solidFill>
                  <a:srgbClr val="002649"/>
                </a:solidFill>
              </a:rPr>
              <a:t> </a:t>
            </a:r>
            <a:r>
              <a:rPr lang="en-GB" sz="1600" dirty="0" err="1">
                <a:solidFill>
                  <a:srgbClr val="002649"/>
                </a:solidFill>
              </a:rPr>
              <a:t>Kuvalehti</a:t>
            </a:r>
            <a:r>
              <a:rPr lang="en-GB" sz="1600" dirty="0">
                <a:solidFill>
                  <a:srgbClr val="002649"/>
                </a:solidFill>
              </a:rPr>
              <a:t>, </a:t>
            </a:r>
            <a:r>
              <a:rPr lang="en-GB" sz="1600" dirty="0" err="1">
                <a:solidFill>
                  <a:srgbClr val="002649"/>
                </a:solidFill>
              </a:rPr>
              <a:t>Kodin</a:t>
            </a:r>
            <a:r>
              <a:rPr lang="en-GB" sz="1600" dirty="0">
                <a:solidFill>
                  <a:srgbClr val="002649"/>
                </a:solidFill>
              </a:rPr>
              <a:t> </a:t>
            </a:r>
            <a:r>
              <a:rPr lang="en-GB" sz="1600" dirty="0" err="1">
                <a:solidFill>
                  <a:srgbClr val="002649"/>
                </a:solidFill>
              </a:rPr>
              <a:t>Pellervo</a:t>
            </a:r>
            <a:r>
              <a:rPr lang="en-GB" sz="1600" dirty="0">
                <a:solidFill>
                  <a:srgbClr val="002649"/>
                </a:solidFill>
              </a:rPr>
              <a:t>, </a:t>
            </a:r>
            <a:r>
              <a:rPr lang="en-GB" sz="1600" dirty="0" err="1">
                <a:solidFill>
                  <a:srgbClr val="002649"/>
                </a:solidFill>
              </a:rPr>
              <a:t>Kommuntorget</a:t>
            </a:r>
            <a:r>
              <a:rPr lang="en-GB" sz="1600" dirty="0">
                <a:solidFill>
                  <a:srgbClr val="002649"/>
                </a:solidFill>
              </a:rPr>
              <a:t> – </a:t>
            </a:r>
            <a:r>
              <a:rPr lang="en-GB" sz="1600" dirty="0" err="1">
                <a:solidFill>
                  <a:srgbClr val="002649"/>
                </a:solidFill>
              </a:rPr>
              <a:t>Finlands</a:t>
            </a:r>
            <a:r>
              <a:rPr lang="en-GB" sz="1600" dirty="0">
                <a:solidFill>
                  <a:srgbClr val="002649"/>
                </a:solidFill>
              </a:rPr>
              <a:t> </a:t>
            </a:r>
            <a:r>
              <a:rPr lang="en-GB" sz="1600" dirty="0" err="1">
                <a:solidFill>
                  <a:srgbClr val="002649"/>
                </a:solidFill>
              </a:rPr>
              <a:t>kommuntidning</a:t>
            </a:r>
            <a:r>
              <a:rPr lang="en-GB" sz="1600" dirty="0">
                <a:solidFill>
                  <a:srgbClr val="002649"/>
                </a:solidFill>
              </a:rPr>
              <a:t>, </a:t>
            </a:r>
            <a:r>
              <a:rPr lang="en-GB" sz="1600" dirty="0" err="1">
                <a:solidFill>
                  <a:srgbClr val="002649"/>
                </a:solidFill>
              </a:rPr>
              <a:t>Konekuriiri</a:t>
            </a:r>
            <a:r>
              <a:rPr lang="en-GB" sz="1600" dirty="0">
                <a:solidFill>
                  <a:srgbClr val="002649"/>
                </a:solidFill>
              </a:rPr>
              <a:t>, Koti </a:t>
            </a:r>
            <a:r>
              <a:rPr lang="en-GB" sz="1600" dirty="0" err="1">
                <a:solidFill>
                  <a:srgbClr val="002649"/>
                </a:solidFill>
              </a:rPr>
              <a:t>ja</a:t>
            </a:r>
            <a:r>
              <a:rPr lang="en-GB" sz="1600" dirty="0">
                <a:solidFill>
                  <a:srgbClr val="002649"/>
                </a:solidFill>
              </a:rPr>
              <a:t> </a:t>
            </a:r>
            <a:r>
              <a:rPr lang="en-GB" sz="1600" dirty="0" err="1">
                <a:solidFill>
                  <a:srgbClr val="002649"/>
                </a:solidFill>
              </a:rPr>
              <a:t>keittiö</a:t>
            </a:r>
            <a:r>
              <a:rPr lang="en-GB" sz="1600" dirty="0">
                <a:solidFill>
                  <a:srgbClr val="002649"/>
                </a:solidFill>
              </a:rPr>
              <a:t>, </a:t>
            </a:r>
            <a:r>
              <a:rPr lang="en-GB" sz="1600" dirty="0" err="1">
                <a:solidFill>
                  <a:srgbClr val="002649"/>
                </a:solidFill>
              </a:rPr>
              <a:t>KotiMikro</a:t>
            </a:r>
            <a:r>
              <a:rPr lang="en-GB" sz="1600" dirty="0">
                <a:solidFill>
                  <a:srgbClr val="002649"/>
                </a:solidFill>
              </a:rPr>
              <a:t>, </a:t>
            </a:r>
            <a:r>
              <a:rPr lang="en-GB" sz="1600" dirty="0" err="1">
                <a:solidFill>
                  <a:srgbClr val="002649"/>
                </a:solidFill>
              </a:rPr>
              <a:t>Kotipuutarha</a:t>
            </a:r>
            <a:r>
              <a:rPr lang="en-GB" sz="1600" dirty="0">
                <a:solidFill>
                  <a:srgbClr val="002649"/>
                </a:solidFill>
              </a:rPr>
              <a:t>, </a:t>
            </a:r>
            <a:r>
              <a:rPr lang="en-GB" sz="1600" dirty="0" err="1">
                <a:solidFill>
                  <a:srgbClr val="002649"/>
                </a:solidFill>
              </a:rPr>
              <a:t>Lapsen</a:t>
            </a:r>
            <a:r>
              <a:rPr lang="en-GB" sz="1600" dirty="0">
                <a:solidFill>
                  <a:srgbClr val="002649"/>
                </a:solidFill>
              </a:rPr>
              <a:t> </a:t>
            </a:r>
            <a:r>
              <a:rPr lang="en-GB" sz="1600" dirty="0" err="1">
                <a:solidFill>
                  <a:srgbClr val="002649"/>
                </a:solidFill>
              </a:rPr>
              <a:t>Maailma</a:t>
            </a:r>
            <a:r>
              <a:rPr lang="en-GB" sz="1600" dirty="0">
                <a:solidFill>
                  <a:srgbClr val="002649"/>
                </a:solidFill>
              </a:rPr>
              <a:t>, </a:t>
            </a:r>
            <a:r>
              <a:rPr lang="en-GB" sz="1600" dirty="0" err="1">
                <a:solidFill>
                  <a:srgbClr val="002649"/>
                </a:solidFill>
              </a:rPr>
              <a:t>Mikrobitti</a:t>
            </a:r>
            <a:r>
              <a:rPr lang="en-GB" sz="1600" dirty="0">
                <a:solidFill>
                  <a:srgbClr val="002649"/>
                </a:solidFill>
              </a:rPr>
              <a:t>, </a:t>
            </a:r>
            <a:r>
              <a:rPr lang="en-GB" sz="1600" dirty="0" err="1">
                <a:solidFill>
                  <a:srgbClr val="002649"/>
                </a:solidFill>
              </a:rPr>
              <a:t>Seura</a:t>
            </a:r>
            <a:r>
              <a:rPr lang="en-GB" sz="1600" dirty="0">
                <a:solidFill>
                  <a:srgbClr val="002649"/>
                </a:solidFill>
              </a:rPr>
              <a:t>, </a:t>
            </a:r>
            <a:r>
              <a:rPr lang="en-GB" sz="1600" dirty="0" err="1">
                <a:solidFill>
                  <a:srgbClr val="002649"/>
                </a:solidFill>
              </a:rPr>
              <a:t>Suomen</a:t>
            </a:r>
            <a:r>
              <a:rPr lang="en-GB" sz="1600" dirty="0">
                <a:solidFill>
                  <a:srgbClr val="002649"/>
                </a:solidFill>
              </a:rPr>
              <a:t> </a:t>
            </a:r>
            <a:r>
              <a:rPr lang="en-GB" sz="1600" dirty="0" err="1">
                <a:solidFill>
                  <a:srgbClr val="002649"/>
                </a:solidFill>
              </a:rPr>
              <a:t>Kiinteistölehti</a:t>
            </a:r>
            <a:r>
              <a:rPr lang="en-GB" sz="1600" dirty="0">
                <a:solidFill>
                  <a:srgbClr val="002649"/>
                </a:solidFill>
              </a:rPr>
              <a:t>, </a:t>
            </a:r>
            <a:r>
              <a:rPr lang="en-GB" sz="1600" dirty="0" err="1">
                <a:solidFill>
                  <a:srgbClr val="002649"/>
                </a:solidFill>
              </a:rPr>
              <a:t>Sähkömaailma</a:t>
            </a:r>
            <a:r>
              <a:rPr lang="en-GB" sz="1600" dirty="0">
                <a:solidFill>
                  <a:srgbClr val="002649"/>
                </a:solidFill>
              </a:rPr>
              <a:t>, Tekniikka&amp;Talous, Tiede, </a:t>
            </a:r>
            <a:r>
              <a:rPr lang="en-GB" sz="1600" dirty="0" err="1">
                <a:solidFill>
                  <a:srgbClr val="002649"/>
                </a:solidFill>
              </a:rPr>
              <a:t>Tukilinja</a:t>
            </a:r>
            <a:endParaRPr lang="fi-FI" sz="1600" dirty="0">
              <a:solidFill>
                <a:srgbClr val="002649"/>
              </a:solidFill>
            </a:endParaRPr>
          </a:p>
          <a:p>
            <a:pPr marL="285750" indent="-285750" algn="l">
              <a:lnSpc>
                <a:spcPct val="100000"/>
              </a:lnSpc>
              <a:buFont typeface="Arial" panose="020B0604020202020204" pitchFamily="34" charset="0"/>
              <a:buChar char="•"/>
              <a:defRPr/>
            </a:pPr>
            <a:r>
              <a:rPr lang="fi-FI" sz="1600" dirty="0" err="1">
                <a:solidFill>
                  <a:srgbClr val="002649"/>
                </a:solidFill>
                <a:latin typeface="Neue Haas Unica W1G Medium" panose="020B0504030206020203" pitchFamily="34" charset="0"/>
              </a:rPr>
              <a:t>Tiktok</a:t>
            </a:r>
            <a:r>
              <a:rPr lang="fi-FI" sz="1600" dirty="0">
                <a:solidFill>
                  <a:srgbClr val="002649"/>
                </a:solidFill>
                <a:latin typeface="Neue Haas Unica W1G Medium" panose="020B0504030206020203" pitchFamily="34" charset="0"/>
              </a:rPr>
              <a:t>: </a:t>
            </a:r>
            <a:r>
              <a:rPr lang="en-GB" sz="1600" dirty="0" err="1">
                <a:solidFill>
                  <a:srgbClr val="002649"/>
                </a:solidFill>
              </a:rPr>
              <a:t>Kauneus</a:t>
            </a:r>
            <a:r>
              <a:rPr lang="en-GB" sz="1600" dirty="0">
                <a:solidFill>
                  <a:srgbClr val="002649"/>
                </a:solidFill>
              </a:rPr>
              <a:t> &amp; </a:t>
            </a:r>
            <a:r>
              <a:rPr lang="en-GB" sz="1600" dirty="0" err="1">
                <a:solidFill>
                  <a:srgbClr val="002649"/>
                </a:solidFill>
              </a:rPr>
              <a:t>Terveys</a:t>
            </a:r>
            <a:r>
              <a:rPr lang="en-GB" sz="1600" dirty="0">
                <a:solidFill>
                  <a:srgbClr val="002649"/>
                </a:solidFill>
              </a:rPr>
              <a:t>, Soppa365</a:t>
            </a:r>
            <a:endParaRPr lang="fi-FI" sz="1600" dirty="0">
              <a:solidFill>
                <a:srgbClr val="002649"/>
              </a:solidFill>
              <a:latin typeface="Neue Haas Unica W1G Medium" panose="020B0504030206020203" pitchFamily="34" charset="0"/>
            </a:endParaRPr>
          </a:p>
          <a:p>
            <a:pPr marL="285750" indent="-285750" algn="l">
              <a:lnSpc>
                <a:spcPct val="100000"/>
              </a:lnSpc>
              <a:buFont typeface="Arial" panose="020B0604020202020204" pitchFamily="34" charset="0"/>
              <a:buChar char="•"/>
              <a:defRPr/>
            </a:pPr>
            <a:r>
              <a:rPr lang="fi-FI" sz="1600" dirty="0">
                <a:solidFill>
                  <a:srgbClr val="002649"/>
                </a:solidFill>
                <a:latin typeface="Neue Haas Unica W1G Medium" panose="020B0504030206020203" pitchFamily="34" charset="0"/>
              </a:rPr>
              <a:t>Pinterest (POISTUI SEURANNASTA): </a:t>
            </a:r>
            <a:r>
              <a:rPr lang="fi-FI" sz="1600" dirty="0"/>
              <a:t>Antiikki &amp; Design, </a:t>
            </a:r>
            <a:r>
              <a:rPr lang="fi-FI" sz="1600" dirty="0" err="1"/>
              <a:t>Deko</a:t>
            </a:r>
            <a:r>
              <a:rPr lang="fi-FI" sz="1600" dirty="0"/>
              <a:t>, Glorian Koti, Ihana, </a:t>
            </a:r>
            <a:r>
              <a:rPr lang="fi-FI" sz="1600" dirty="0" err="1"/>
              <a:t>Kaksplus</a:t>
            </a:r>
            <a:r>
              <a:rPr lang="fi-FI" sz="1600" dirty="0"/>
              <a:t>, Kauneus &amp; Terveys, Koti ja keittiö, Kotiliesi, Kotipuutarha, Kotivinkki, Kotona, Koululainen, Kunto Plus, Maalla, Maku, Meidän Mökki, Mondo, </a:t>
            </a:r>
            <a:r>
              <a:rPr lang="fi-FI" sz="1600" dirty="0" err="1"/>
              <a:t>prointerior</a:t>
            </a:r>
            <a:r>
              <a:rPr lang="fi-FI" sz="1600" dirty="0"/>
              <a:t>, Seiska, Soppa365, Suomen Kiinteistölehti, Suuri Käsityö, TAITO, TAUKO Magazine, Trendi, Tukilinja, Unelmien </a:t>
            </a:r>
            <a:r>
              <a:rPr lang="fi-FI" sz="1600" dirty="0" err="1"/>
              <a:t>Talo&amp;Koti</a:t>
            </a:r>
            <a:r>
              <a:rPr lang="fi-FI" sz="1600" dirty="0"/>
              <a:t>, Valitut Palat - Reader's Digest, Viherpiha, Yhteishyvä</a:t>
            </a:r>
            <a:endParaRPr lang="en-GB" sz="1600" dirty="0"/>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fi-FI" sz="1600" dirty="0">
              <a:solidFill>
                <a:srgbClr val="002649"/>
              </a:solidFill>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fi-FI" sz="1600" dirty="0">
              <a:solidFill>
                <a:srgbClr val="002649"/>
              </a:solidFill>
            </a:endParaRPr>
          </a:p>
        </p:txBody>
      </p:sp>
      <p:sp>
        <p:nvSpPr>
          <p:cNvPr id="6" name="Content Placeholder 2">
            <a:extLst>
              <a:ext uri="{FF2B5EF4-FFF2-40B4-BE49-F238E27FC236}">
                <a16:creationId xmlns:a16="http://schemas.microsoft.com/office/drawing/2014/main" id="{44F457E1-FFBB-4FEA-CE79-F839AFF81101}"/>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5" name="Title 1">
            <a:extLst>
              <a:ext uri="{FF2B5EF4-FFF2-40B4-BE49-F238E27FC236}">
                <a16:creationId xmlns:a16="http://schemas.microsoft.com/office/drawing/2014/main" id="{D83FDDF6-5D31-6F4B-B967-82675B92124B}"/>
              </a:ext>
            </a:extLst>
          </p:cNvPr>
          <p:cNvSpPr>
            <a:spLocks noGrp="1"/>
          </p:cNvSpPr>
          <p:nvPr>
            <p:ph type="title"/>
          </p:nvPr>
        </p:nvSpPr>
        <p:spPr>
          <a:xfrm>
            <a:off x="1169070" y="297285"/>
            <a:ext cx="9941169" cy="972971"/>
          </a:xfrm>
        </p:spPr>
        <p:txBody>
          <a:bodyPr anchor="ctr">
            <a:normAutofit/>
          </a:bodyPr>
          <a:lstStyle/>
          <a:p>
            <a:r>
              <a:rPr lang="en-FI" sz="3400" dirty="0">
                <a:solidFill>
                  <a:schemeClr val="tx2"/>
                </a:solidFill>
                <a:latin typeface="Canela Medium" pitchFamily="2" charset="77"/>
              </a:rPr>
              <a:t>Saurannasta </a:t>
            </a:r>
            <a:r>
              <a:rPr lang="en-FI" sz="3400" u="sng" dirty="0">
                <a:solidFill>
                  <a:schemeClr val="tx2"/>
                </a:solidFill>
                <a:latin typeface="Canela Medium" pitchFamily="2" charset="77"/>
              </a:rPr>
              <a:t>poistuneet</a:t>
            </a:r>
            <a:r>
              <a:rPr lang="en-FI" sz="3400" dirty="0">
                <a:solidFill>
                  <a:schemeClr val="tx2"/>
                </a:solidFill>
                <a:latin typeface="Canela Medium" pitchFamily="2" charset="77"/>
              </a:rPr>
              <a:t> tilit / </a:t>
            </a:r>
            <a:r>
              <a:rPr lang="fi-FI" sz="3400" dirty="0"/>
              <a:t>tammikuu 2025</a:t>
            </a:r>
            <a:br>
              <a:rPr lang="fi-FI" sz="3400" dirty="0"/>
            </a:br>
            <a:br>
              <a:rPr lang="fi-FI" sz="900" dirty="0"/>
            </a:b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vaikutus </a:t>
            </a:r>
            <a:r>
              <a:rPr lang="fi-FI" sz="1600" i="1" dirty="0">
                <a:solidFill>
                  <a:srgbClr val="002649"/>
                </a:solidFill>
                <a:latin typeface="Neue Haas Unica W1G" panose="020B0504030206020203" pitchFamily="34" charset="0"/>
                <a:ea typeface="+mn-ea"/>
                <a:cs typeface="+mn-cs"/>
              </a:rPr>
              <a:t>– </a:t>
            </a: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288 413 seuraajaa</a:t>
            </a:r>
            <a:endParaRPr lang="en-FI" sz="1600" dirty="0">
              <a:solidFill>
                <a:schemeClr val="tx2"/>
              </a:solidFill>
              <a:latin typeface="Canela Medium" pitchFamily="2" charset="77"/>
            </a:endParaRPr>
          </a:p>
        </p:txBody>
      </p:sp>
    </p:spTree>
    <p:extLst>
      <p:ext uri="{BB962C8B-B14F-4D97-AF65-F5344CB8AC3E}">
        <p14:creationId xmlns:p14="http://schemas.microsoft.com/office/powerpoint/2010/main" val="277219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tammikuu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368322"/>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+ 2,4</a:t>
            </a:r>
          </a:p>
          <a:p>
            <a:pPr>
              <a:lnSpc>
                <a:spcPct val="100000"/>
              </a:lnSpc>
            </a:pPr>
            <a:r>
              <a:rPr lang="fi-FI" sz="1800" dirty="0">
                <a:solidFill>
                  <a:schemeClr val="bg2"/>
                </a:solidFill>
                <a:latin typeface="Neue Haas Unica W1G" panose="020B0504030206020203" pitchFamily="34" charset="0"/>
              </a:rPr>
              <a:t>Instagram	– 1,1</a:t>
            </a:r>
          </a:p>
          <a:p>
            <a:pPr>
              <a:lnSpc>
                <a:spcPct val="100000"/>
              </a:lnSpc>
            </a:pPr>
            <a:r>
              <a:rPr lang="fi-FI" sz="1800" dirty="0">
                <a:solidFill>
                  <a:schemeClr val="bg2"/>
                </a:solidFill>
                <a:latin typeface="Neue Haas Unica W1G" panose="020B0504030206020203" pitchFamily="34" charset="0"/>
              </a:rPr>
              <a:t>X 		– 2,7</a:t>
            </a:r>
          </a:p>
          <a:p>
            <a:pPr>
              <a:lnSpc>
                <a:spcPct val="100000"/>
              </a:lnSpc>
            </a:pPr>
            <a:r>
              <a:rPr lang="fi-FI" sz="1800" dirty="0">
                <a:solidFill>
                  <a:schemeClr val="bg2"/>
                </a:solidFill>
                <a:latin typeface="Neue Haas Unica W1G" panose="020B0504030206020203" pitchFamily="34" charset="0"/>
              </a:rPr>
              <a:t>YouTube 	– 0,9</a:t>
            </a:r>
          </a:p>
          <a:p>
            <a:pPr>
              <a:lnSpc>
                <a:spcPct val="100000"/>
              </a:lnSpc>
            </a:pPr>
            <a:r>
              <a:rPr lang="fi-FI" sz="1800" dirty="0" err="1">
                <a:solidFill>
                  <a:schemeClr val="bg2"/>
                </a:solidFill>
                <a:latin typeface="Neue Haas Unica W1G" panose="020B0504030206020203" pitchFamily="34" charset="0"/>
              </a:rPr>
              <a:t>TikTok</a:t>
            </a:r>
            <a:r>
              <a:rPr lang="fi-FI" sz="1800" dirty="0">
                <a:solidFill>
                  <a:schemeClr val="bg2"/>
                </a:solidFill>
                <a:latin typeface="Neue Haas Unica W1G" panose="020B0504030206020203" pitchFamily="34" charset="0"/>
              </a:rPr>
              <a:t> 		+ 0,9</a:t>
            </a:r>
          </a:p>
          <a:p>
            <a:pPr>
              <a:lnSpc>
                <a:spcPct val="100000"/>
              </a:lnSpc>
            </a:pPr>
            <a:r>
              <a:rPr lang="fi-FI" sz="1800" dirty="0" err="1">
                <a:solidFill>
                  <a:schemeClr val="bg2"/>
                </a:solidFill>
                <a:latin typeface="Neue Haas Unica W1G" panose="020B0504030206020203" pitchFamily="34" charset="0"/>
              </a:rPr>
              <a:t>Threads</a:t>
            </a:r>
            <a:r>
              <a:rPr lang="fi-FI" sz="1800" dirty="0">
                <a:solidFill>
                  <a:schemeClr val="bg2"/>
                </a:solidFill>
                <a:latin typeface="Neue Haas Unica W1G" panose="020B0504030206020203" pitchFamily="34" charset="0"/>
              </a:rPr>
              <a:t> 		UUSI</a:t>
            </a:r>
          </a:p>
          <a:p>
            <a:pPr>
              <a:lnSpc>
                <a:spcPct val="100000"/>
              </a:lnSpc>
            </a:pPr>
            <a:r>
              <a:rPr lang="fi-FI" sz="1800" dirty="0">
                <a:solidFill>
                  <a:schemeClr val="bg2"/>
                </a:solidFill>
                <a:latin typeface="Neue Haas Unica W1G" panose="020B0504030206020203" pitchFamily="34" charset="0"/>
              </a:rPr>
              <a:t>LinkedIn 	UUSI</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4123510241"/>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a:t>
            </a:r>
            <a:r>
              <a:rPr lang="fi-FI" sz="1200" dirty="0" err="1">
                <a:solidFill>
                  <a:schemeClr val="accent1"/>
                </a:solidFill>
              </a:rPr>
              <a:t>TikTokissa</a:t>
            </a:r>
            <a:r>
              <a:rPr lang="fi-FI" sz="1200" dirty="0">
                <a:solidFill>
                  <a:schemeClr val="accent1"/>
                </a:solidFill>
              </a:rPr>
              <a:t>, </a:t>
            </a:r>
            <a:r>
              <a:rPr lang="fi-FI" sz="1200" dirty="0" err="1">
                <a:solidFill>
                  <a:schemeClr val="accent1"/>
                </a:solidFill>
              </a:rPr>
              <a:t>Threadissa</a:t>
            </a:r>
            <a:r>
              <a:rPr lang="fi-FI" sz="1200" dirty="0">
                <a:solidFill>
                  <a:schemeClr val="accent1"/>
                </a:solidFill>
              </a:rPr>
              <a:t> ja </a:t>
            </a:r>
            <a:r>
              <a:rPr lang="fi-FI" sz="1200" dirty="0" err="1">
                <a:solidFill>
                  <a:schemeClr val="accent1"/>
                </a:solidFill>
              </a:rPr>
              <a:t>LinkedInissa</a:t>
            </a:r>
            <a:r>
              <a:rPr lang="fi-FI" sz="1200" dirty="0">
                <a:solidFill>
                  <a:schemeClr val="accent1"/>
                </a:solidFill>
              </a:rPr>
              <a:t>. Päällekkäisyyksiä ei ole huomioitu.</a:t>
            </a:r>
          </a:p>
        </p:txBody>
      </p:sp>
      <p:sp>
        <p:nvSpPr>
          <p:cNvPr id="6" name="Tekstiruutu 5">
            <a:extLst>
              <a:ext uri="{FF2B5EF4-FFF2-40B4-BE49-F238E27FC236}">
                <a16:creationId xmlns:a16="http://schemas.microsoft.com/office/drawing/2014/main" id="{7493BB50-8668-11B2-4B40-6A10C8BDA7BD}"/>
              </a:ext>
            </a:extLst>
          </p:cNvPr>
          <p:cNvSpPr txBox="1"/>
          <p:nvPr/>
        </p:nvSpPr>
        <p:spPr>
          <a:xfrm>
            <a:off x="8165588" y="5347047"/>
            <a:ext cx="3623641" cy="646331"/>
          </a:xfrm>
          <a:prstGeom prst="rect">
            <a:avLst/>
          </a:prstGeom>
          <a:noFill/>
        </p:spPr>
        <p:txBody>
          <a:bodyPr wrap="square" rtlCol="0">
            <a:spAutoFit/>
          </a:bodyPr>
          <a:lstStyle/>
          <a:p>
            <a:pPr algn="l"/>
            <a:r>
              <a:rPr lang="fi-FI" sz="1200" dirty="0">
                <a:solidFill>
                  <a:schemeClr val="bg1"/>
                </a:solidFill>
                <a:latin typeface="Neue Haas Unica W1G" panose="020B0504030206020203" pitchFamily="34" charset="0"/>
              </a:rPr>
              <a:t>*) Facebook-yleisön osuuden kasvua selittää tilastointitavan muutos. 1/2025 alkaen tilastoidaan </a:t>
            </a:r>
            <a:br>
              <a:rPr lang="fi-FI" sz="1200" dirty="0">
                <a:solidFill>
                  <a:schemeClr val="bg1"/>
                </a:solidFill>
                <a:latin typeface="Neue Haas Unica W1G" panose="020B0504030206020203" pitchFamily="34" charset="0"/>
              </a:rPr>
            </a:br>
            <a:r>
              <a:rPr lang="fi-FI" sz="1200" dirty="0">
                <a:solidFill>
                  <a:schemeClr val="bg1"/>
                </a:solidFill>
                <a:latin typeface="Neue Haas Unica W1G" panose="020B0504030206020203" pitchFamily="34" charset="0"/>
              </a:rPr>
              <a:t>FB-seuraajia, tätä aiemmin FB-tykkääjiä.</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624D2EA-C93A-6F5B-F575-E0F9B71B37E0}"/>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875" r="26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833151"/>
            <a:ext cx="5112325" cy="2101785"/>
          </a:xfrm>
        </p:spPr>
        <p:txBody>
          <a:bodyPr>
            <a:noAutofit/>
          </a:bodyPr>
          <a:lstStyle/>
          <a:p>
            <a:r>
              <a:rPr lang="fi-FI" sz="3000" noProof="0" dirty="0"/>
              <a:t>Nämä olivat somen suurimmat </a:t>
            </a:r>
            <a:r>
              <a:rPr lang="fi-FI" sz="3000" noProof="0" dirty="0" err="1"/>
              <a:t>aikakausmediat</a:t>
            </a:r>
            <a:r>
              <a:rPr lang="fi-FI" sz="3000" noProof="0" dirty="0"/>
              <a:t> vuonna 2024 – </a:t>
            </a:r>
            <a:r>
              <a:rPr lang="fi-FI" sz="3000" noProof="0" dirty="0" err="1"/>
              <a:t>kotoilu</a:t>
            </a:r>
            <a:r>
              <a:rPr lang="fi-FI" sz="3000" noProof="0" dirty="0"/>
              <a:t>- ja ruokamediat kasvoivat eniten</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973956"/>
            <a:ext cx="4797425" cy="1716374"/>
          </a:xfrm>
        </p:spPr>
        <p:txBody>
          <a:bodyPr anchor="ctr">
            <a:noAutofit/>
          </a:bodyPr>
          <a:lstStyle/>
          <a:p>
            <a:pPr marL="0" indent="0">
              <a:buNone/>
            </a:pPr>
            <a:r>
              <a:rPr lang="en-GB" sz="1400" dirty="0" err="1"/>
              <a:t>Aikakausmedioilla</a:t>
            </a:r>
            <a:r>
              <a:rPr lang="en-GB" sz="1400" dirty="0"/>
              <a:t> </a:t>
            </a:r>
            <a:r>
              <a:rPr lang="en-GB" sz="1400" dirty="0" err="1"/>
              <a:t>oli</a:t>
            </a:r>
            <a:r>
              <a:rPr lang="en-GB" sz="1400" dirty="0"/>
              <a:t> </a:t>
            </a:r>
            <a:r>
              <a:rPr lang="en-GB" sz="1400" dirty="0" err="1"/>
              <a:t>vuoden</a:t>
            </a:r>
            <a:r>
              <a:rPr lang="en-GB" sz="1400" dirty="0"/>
              <a:t> 2024 </a:t>
            </a:r>
            <a:r>
              <a:rPr lang="en-GB" sz="1400" dirty="0" err="1"/>
              <a:t>lopussa</a:t>
            </a:r>
            <a:r>
              <a:rPr lang="en-GB" sz="1400" dirty="0"/>
              <a:t> 4,96 </a:t>
            </a:r>
            <a:r>
              <a:rPr lang="en-GB" sz="1400" dirty="0" err="1"/>
              <a:t>miljoonaa</a:t>
            </a:r>
            <a:r>
              <a:rPr lang="en-GB" sz="1400" dirty="0"/>
              <a:t> </a:t>
            </a:r>
            <a:r>
              <a:rPr lang="en-GB" sz="1400" dirty="0" err="1"/>
              <a:t>seuraajaa</a:t>
            </a:r>
            <a:r>
              <a:rPr lang="en-GB" sz="1400" dirty="0"/>
              <a:t> </a:t>
            </a:r>
            <a:r>
              <a:rPr lang="en-GB" sz="1400" dirty="0" err="1"/>
              <a:t>somessa</a:t>
            </a:r>
            <a:r>
              <a:rPr lang="en-GB" sz="1400" dirty="0"/>
              <a:t>. </a:t>
            </a:r>
            <a:r>
              <a:rPr lang="en-GB" sz="1400" dirty="0" err="1"/>
              <a:t>Katso</a:t>
            </a:r>
            <a:r>
              <a:rPr lang="en-GB" sz="1400" dirty="0"/>
              <a:t> </a:t>
            </a:r>
            <a:r>
              <a:rPr lang="en-GB" sz="1400" dirty="0" err="1"/>
              <a:t>jutusta</a:t>
            </a:r>
            <a:r>
              <a:rPr lang="en-GB" sz="1400" dirty="0"/>
              <a:t>, </a:t>
            </a:r>
            <a:r>
              <a:rPr lang="en-GB" sz="1400" dirty="0" err="1"/>
              <a:t>mitkä</a:t>
            </a:r>
            <a:r>
              <a:rPr lang="en-GB" sz="1400" dirty="0"/>
              <a:t> </a:t>
            </a:r>
            <a:r>
              <a:rPr lang="en-GB" sz="1400" dirty="0" err="1"/>
              <a:t>olivat</a:t>
            </a:r>
            <a:r>
              <a:rPr lang="en-GB" sz="1400" dirty="0"/>
              <a:t> </a:t>
            </a:r>
            <a:r>
              <a:rPr lang="en-GB" sz="1400" dirty="0" err="1"/>
              <a:t>somen</a:t>
            </a:r>
            <a:r>
              <a:rPr lang="en-GB" sz="1400" dirty="0"/>
              <a:t> </a:t>
            </a:r>
            <a:r>
              <a:rPr lang="en-GB" sz="1400" dirty="0" err="1"/>
              <a:t>suurimmat</a:t>
            </a:r>
            <a:r>
              <a:rPr lang="en-GB" sz="1400" dirty="0"/>
              <a:t> </a:t>
            </a:r>
            <a:r>
              <a:rPr lang="en-GB" sz="1400" dirty="0" err="1"/>
              <a:t>ja</a:t>
            </a:r>
            <a:r>
              <a:rPr lang="en-GB" sz="1400" dirty="0"/>
              <a:t> </a:t>
            </a:r>
            <a:r>
              <a:rPr lang="en-GB" sz="1400" dirty="0" err="1"/>
              <a:t>eniten</a:t>
            </a:r>
            <a:r>
              <a:rPr lang="en-GB" sz="1400" dirty="0"/>
              <a:t> </a:t>
            </a:r>
            <a:r>
              <a:rPr lang="en-GB" sz="1400" dirty="0" err="1"/>
              <a:t>yleisöään</a:t>
            </a:r>
            <a:r>
              <a:rPr lang="en-GB" sz="1400" dirty="0"/>
              <a:t> </a:t>
            </a:r>
            <a:r>
              <a:rPr lang="en-GB" sz="1400" dirty="0" err="1"/>
              <a:t>vuoden</a:t>
            </a:r>
            <a:r>
              <a:rPr lang="en-GB" sz="1400" dirty="0"/>
              <a:t> 2024 </a:t>
            </a:r>
            <a:r>
              <a:rPr lang="en-GB" sz="1400" dirty="0" err="1"/>
              <a:t>aikana</a:t>
            </a:r>
            <a:r>
              <a:rPr lang="en-GB" sz="1400" dirty="0"/>
              <a:t> </a:t>
            </a:r>
            <a:r>
              <a:rPr lang="en-GB" sz="1400" dirty="0" err="1"/>
              <a:t>kasvattaneet</a:t>
            </a:r>
            <a:r>
              <a:rPr lang="en-GB" sz="1400" dirty="0"/>
              <a:t> </a:t>
            </a:r>
            <a:r>
              <a:rPr lang="en-GB" sz="1400" dirty="0" err="1"/>
              <a:t>mediat</a:t>
            </a:r>
            <a:r>
              <a:rPr lang="en-GB" sz="1400" dirty="0"/>
              <a:t>!</a:t>
            </a:r>
            <a:endParaRPr lang="fi-FI" sz="1400" noProof="0" dirty="0"/>
          </a:p>
          <a:p>
            <a:pPr marL="0" indent="0" algn="just">
              <a:buNone/>
            </a:pPr>
            <a:r>
              <a:rPr lang="fi-FI" sz="1600" b="1" noProof="0" dirty="0">
                <a:solidFill>
                  <a:schemeClr val="tx2"/>
                </a:solidFill>
                <a:latin typeface="Neue Haas Unica W1G" panose="020B0504030206020203" pitchFamily="34" charset="0"/>
                <a:cs typeface="Calibri" panose="020F0502020204030204" pitchFamily="34" charset="0"/>
                <a:hlinkClick r:id="rId4"/>
              </a:rPr>
              <a:t>Lue </a:t>
            </a:r>
            <a:r>
              <a:rPr lang="fi-FI" sz="1600" b="1" dirty="0">
                <a:solidFill>
                  <a:schemeClr val="tx2"/>
                </a:solidFill>
                <a:latin typeface="Neue Haas Unica W1G" panose="020B0504030206020203" pitchFamily="34" charset="0"/>
                <a:cs typeface="Calibri" panose="020F0502020204030204" pitchFamily="34" charset="0"/>
                <a:hlinkClick r:id="rId4"/>
              </a:rPr>
              <a:t>juttu</a:t>
            </a:r>
            <a:endParaRPr lang="fi-FI" sz="1600" b="1" noProof="0" dirty="0">
              <a:solidFill>
                <a:schemeClr val="tx2"/>
              </a:solidFill>
              <a:latin typeface="Neue Haas Unica W1G" panose="020B0504030206020203" pitchFamily="34" charset="0"/>
              <a:cs typeface="Calibri" panose="020F0502020204030204" pitchFamily="34" charset="0"/>
            </a:endParaRPr>
          </a:p>
        </p:txBody>
      </p:sp>
      <p:sp>
        <p:nvSpPr>
          <p:cNvPr id="3" name="TextBox 2">
            <a:extLst>
              <a:ext uri="{FF2B5EF4-FFF2-40B4-BE49-F238E27FC236}">
                <a16:creationId xmlns:a16="http://schemas.microsoft.com/office/drawing/2014/main" id="{91DD2E0E-DC5A-3B99-7BA1-1C6EB20AD6EB}"/>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6">
                    <a:lumMod val="75000"/>
                  </a:schemeClr>
                </a:solidFill>
                <a:latin typeface="Neue Haas Unica W1G Light" panose="020B0404030206020203" pitchFamily="34" charset="0"/>
              </a:rPr>
              <a:t>Kuva: Elina </a:t>
            </a:r>
            <a:r>
              <a:rPr lang="en-US" sz="1000" b="0" i="0" dirty="0" err="1">
                <a:solidFill>
                  <a:schemeClr val="accent6">
                    <a:lumMod val="75000"/>
                  </a:schemeClr>
                </a:solidFill>
                <a:latin typeface="Neue Haas Unica W1G Light" panose="020B0404030206020203" pitchFamily="34" charset="0"/>
              </a:rPr>
              <a:t>Fordell</a:t>
            </a:r>
            <a:endParaRPr lang="fi-FI" sz="1000" b="0" i="0" dirty="0">
              <a:solidFill>
                <a:schemeClr val="accent6">
                  <a:lumMod val="75000"/>
                </a:schemeClr>
              </a:solidFill>
              <a:latin typeface="Neue Haas Unica W1G Light" panose="020B0404030206020203" pitchFamily="34" charset="0"/>
            </a:endParaRPr>
          </a:p>
        </p:txBody>
      </p:sp>
    </p:spTree>
    <p:extLst>
      <p:ext uri="{BB962C8B-B14F-4D97-AF65-F5344CB8AC3E}">
        <p14:creationId xmlns:p14="http://schemas.microsoft.com/office/powerpoint/2010/main" val="3694643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863291"/>
            <a:ext cx="4473876" cy="2115226"/>
          </a:xfrm>
        </p:spPr>
        <p:txBody>
          <a:bodyPr anchor="ctr">
            <a:noAutofit/>
          </a:bodyPr>
          <a:lstStyle/>
          <a:p>
            <a:pPr marL="0" indent="0">
              <a:buNone/>
            </a:pPr>
            <a:r>
              <a:rPr lang="fi-FI" noProof="0" dirty="0"/>
              <a:t>Mainoseurot valuvat sosiaalisen median jäteille ja arvaamattomat </a:t>
            </a:r>
            <a:r>
              <a:rPr lang="fi-FI" noProof="0" dirty="0" err="1"/>
              <a:t>alogritmit</a:t>
            </a:r>
            <a:r>
              <a:rPr lang="fi-FI" noProof="0" dirty="0"/>
              <a:t> vaikuttavat verkkosivuliikenteeseen. Miten paljon some oikeastaan vaikuttaa journalismiin ja kannattaako somejättejä vastaan taistella? Journalismin tutkija Pauliina Penttilä ja visuaalisen journalismin dosentti Jenni Mäenpää vastaavat.</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2"/>
              </a:rPr>
              <a:t>Lue juttu</a:t>
            </a:r>
            <a:endParaRPr lang="fi-FI" sz="1600" noProof="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793883"/>
            <a:ext cx="4895995" cy="1635117"/>
          </a:xfrm>
        </p:spPr>
        <p:txBody>
          <a:bodyPr>
            <a:noAutofit/>
          </a:bodyPr>
          <a:lstStyle/>
          <a:p>
            <a:r>
              <a:rPr lang="fi-FI" b="1" noProof="0" dirty="0"/>
              <a:t>Näin somejätit ja algoritmit vaikuttavat journalismiin – alustan ehdoilla toimiminen muuttaa kerrontaa ja median roolia</a:t>
            </a:r>
            <a:endParaRPr lang="fi-FI" noProof="0" dirty="0"/>
          </a:p>
        </p:txBody>
      </p:sp>
      <p:pic>
        <p:nvPicPr>
          <p:cNvPr id="1026" name="Picture 2">
            <a:extLst>
              <a:ext uri="{FF2B5EF4-FFF2-40B4-BE49-F238E27FC236}">
                <a16:creationId xmlns:a16="http://schemas.microsoft.com/office/drawing/2014/main" id="{BEAAB90D-24EA-C5E4-E987-FF2400F03781}"/>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4125" r="1962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35078D-6BC8-E776-2741-9C4A52ADFD77}"/>
              </a:ext>
            </a:extLst>
          </p:cNvPr>
          <p:cNvSpPr txBox="1"/>
          <p:nvPr/>
        </p:nvSpPr>
        <p:spPr>
          <a:xfrm rot="5400000">
            <a:off x="11383430" y="6072293"/>
            <a:ext cx="132519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6">
                    <a:lumMod val="75000"/>
                  </a:schemeClr>
                </a:solidFill>
                <a:latin typeface="Neue Haas Unica W1G Light" panose="020B0404030206020203" pitchFamily="34" charset="0"/>
              </a:rPr>
              <a:t>Kuva: </a:t>
            </a:r>
            <a:r>
              <a:rPr lang="en-US" sz="1000" dirty="0">
                <a:solidFill>
                  <a:schemeClr val="accent6">
                    <a:lumMod val="75000"/>
                  </a:schemeClr>
                </a:solidFill>
                <a:latin typeface="Neue Haas Unica W1G Light" panose="020B0404030206020203" pitchFamily="34" charset="0"/>
              </a:rPr>
              <a:t>Shutterstock</a:t>
            </a:r>
            <a:endParaRPr lang="fi-FI" sz="1000" b="0" i="0" dirty="0">
              <a:solidFill>
                <a:schemeClr val="accent6">
                  <a:lumMod val="75000"/>
                </a:schemeClr>
              </a:solidFill>
              <a:latin typeface="Neue Haas Unica W1G Light" panose="020B0404030206020203" pitchFamily="34" charset="0"/>
            </a:endParaRPr>
          </a:p>
        </p:txBody>
      </p:sp>
    </p:spTree>
    <p:extLst>
      <p:ext uri="{BB962C8B-B14F-4D97-AF65-F5344CB8AC3E}">
        <p14:creationId xmlns:p14="http://schemas.microsoft.com/office/powerpoint/2010/main" val="3266068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FBB40CB-C46B-79AB-70E7-A9B8E3288A71}"/>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875" r="26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320011"/>
            <a:ext cx="5112325" cy="1992086"/>
          </a:xfrm>
        </p:spPr>
        <p:txBody>
          <a:bodyPr>
            <a:noAutofit/>
          </a:bodyPr>
          <a:lstStyle/>
          <a:p>
            <a:r>
              <a:rPr lang="fi-FI" sz="3000" noProof="0" dirty="0">
                <a:solidFill>
                  <a:schemeClr val="accent1"/>
                </a:solidFill>
              </a:rPr>
              <a:t>Anni Lintula kertoo aikakausmedioiden monikanavaisuudesta ja konseptoinnista 29.4. – ilmoittaudu koulutukseen nyt!</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581401"/>
            <a:ext cx="4797425" cy="2164319"/>
          </a:xfrm>
        </p:spPr>
        <p:txBody>
          <a:bodyPr anchor="ctr">
            <a:noAutofit/>
          </a:bodyPr>
          <a:lstStyle/>
          <a:p>
            <a:pPr marL="0" indent="0">
              <a:buNone/>
            </a:pPr>
            <a:r>
              <a:rPr lang="fi-FI" sz="1600" dirty="0"/>
              <a:t>Huhtikuussa perehdytään konseptointiin ja monikanavaisuuden kehittämiseen </a:t>
            </a:r>
            <a:r>
              <a:rPr lang="fi-FI" sz="1600" dirty="0" err="1"/>
              <a:t>aikakausmedioissa</a:t>
            </a:r>
            <a:r>
              <a:rPr lang="fi-FI" sz="1600" dirty="0"/>
              <a:t> </a:t>
            </a:r>
            <a:r>
              <a:rPr lang="fi-FI" sz="1600" b="1" dirty="0"/>
              <a:t>Anni Lintulan </a:t>
            </a:r>
            <a:r>
              <a:rPr lang="fi-FI" sz="1600" dirty="0"/>
              <a:t>johdolla. Koulutukseen kuuluu luennon lisäksi työpajaosuus lähitilaisuuteen osallistuville! </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4"/>
              </a:rPr>
              <a:t>Lue lisää ja ilmoittaudu</a:t>
            </a:r>
            <a:endParaRPr lang="fi-FI" sz="1600" dirty="0">
              <a:solidFill>
                <a:schemeClr val="tx2"/>
              </a:solidFill>
              <a:latin typeface="Neue Haas Unica W1G" panose="020B0504030206020203" pitchFamily="34" charset="0"/>
            </a:endParaRPr>
          </a:p>
        </p:txBody>
      </p:sp>
      <p:sp>
        <p:nvSpPr>
          <p:cNvPr id="3" name="TextBox 2">
            <a:extLst>
              <a:ext uri="{FF2B5EF4-FFF2-40B4-BE49-F238E27FC236}">
                <a16:creationId xmlns:a16="http://schemas.microsoft.com/office/drawing/2014/main" id="{BC04D50D-E940-78FD-45DC-4893A2AFFE5D}"/>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Outi Laine</a:t>
            </a:r>
            <a:endParaRPr lang="fi-FI" sz="1000" b="0" i="0" dirty="0">
              <a:solidFill>
                <a:schemeClr val="bg1"/>
              </a:solidFill>
              <a:latin typeface="Neue Haas Unica W1G Light" panose="020B0404030206020203" pitchFamily="34" charset="0"/>
            </a:endParaRPr>
          </a:p>
        </p:txBody>
      </p:sp>
    </p:spTree>
    <p:extLst>
      <p:ext uri="{BB962C8B-B14F-4D97-AF65-F5344CB8AC3E}">
        <p14:creationId xmlns:p14="http://schemas.microsoft.com/office/powerpoint/2010/main" val="2901849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tammikuu 2025</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281356"/>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tammikuussa*</a:t>
            </a:r>
          </a:p>
          <a:p>
            <a:br>
              <a:rPr lang="fi-FI" sz="1000" dirty="0">
                <a:solidFill>
                  <a:schemeClr val="bg2"/>
                </a:solidFill>
              </a:rPr>
            </a:br>
            <a:r>
              <a:rPr lang="fi-FI" dirty="0">
                <a:solidFill>
                  <a:schemeClr val="bg2"/>
                </a:solidFill>
                <a:latin typeface="Neue Haas Unica W1G" panose="020B0504030206020203" pitchFamily="34" charset="0"/>
              </a:rPr>
              <a:t>Kaikki kanavat *	+ 231 752</a:t>
            </a:r>
          </a:p>
          <a:p>
            <a:r>
              <a:rPr lang="fi-FI" dirty="0">
                <a:solidFill>
                  <a:schemeClr val="bg2"/>
                </a:solidFill>
                <a:latin typeface="Neue Haas Unica W1G" panose="020B0504030206020203" pitchFamily="34" charset="0"/>
              </a:rPr>
              <a:t>Facebook *  	+ 253 067</a:t>
            </a:r>
          </a:p>
          <a:p>
            <a:r>
              <a:rPr lang="fi-FI" dirty="0">
                <a:solidFill>
                  <a:schemeClr val="bg2"/>
                </a:solidFill>
                <a:latin typeface="Neue Haas Unica W1G" panose="020B0504030206020203" pitchFamily="34" charset="0"/>
              </a:rPr>
              <a:t>Instagram  	– 19 124</a:t>
            </a:r>
          </a:p>
          <a:p>
            <a:r>
              <a:rPr lang="fi-FI" dirty="0">
                <a:solidFill>
                  <a:schemeClr val="bg2"/>
                </a:solidFill>
                <a:latin typeface="Neue Haas Unica W1G" panose="020B0504030206020203" pitchFamily="34" charset="0"/>
              </a:rPr>
              <a:t>X  		– 56 455</a:t>
            </a:r>
          </a:p>
          <a:p>
            <a:r>
              <a:rPr lang="fi-FI" dirty="0">
                <a:solidFill>
                  <a:schemeClr val="bg2"/>
                </a:solidFill>
                <a:latin typeface="Neue Haas Unica W1G" panose="020B0504030206020203" pitchFamily="34" charset="0"/>
              </a:rPr>
              <a:t>YouTube  	– 36 411</a:t>
            </a:r>
          </a:p>
          <a:p>
            <a:r>
              <a:rPr lang="fi-FI" dirty="0" err="1">
                <a:solidFill>
                  <a:schemeClr val="bg2"/>
                </a:solidFill>
                <a:latin typeface="Neue Haas Unica W1G" panose="020B0504030206020203" pitchFamily="34" charset="0"/>
              </a:rPr>
              <a:t>TikTok</a:t>
            </a:r>
            <a:r>
              <a:rPr lang="fi-FI" dirty="0">
                <a:solidFill>
                  <a:schemeClr val="bg2"/>
                </a:solidFill>
                <a:latin typeface="Neue Haas Unica W1G" panose="020B0504030206020203" pitchFamily="34" charset="0"/>
              </a:rPr>
              <a:t>  		+ 26 903</a:t>
            </a:r>
          </a:p>
          <a:p>
            <a:r>
              <a:rPr lang="fi-FI" dirty="0" err="1">
                <a:solidFill>
                  <a:schemeClr val="bg2"/>
                </a:solidFill>
                <a:latin typeface="Neue Haas Unica W1G" panose="020B0504030206020203" pitchFamily="34" charset="0"/>
              </a:rPr>
              <a:t>Threads</a:t>
            </a:r>
            <a:r>
              <a:rPr lang="fi-FI" dirty="0">
                <a:solidFill>
                  <a:schemeClr val="bg2"/>
                </a:solidFill>
                <a:latin typeface="Neue Haas Unica W1G" panose="020B0504030206020203" pitchFamily="34" charset="0"/>
              </a:rPr>
              <a:t>  		UUSI </a:t>
            </a:r>
          </a:p>
          <a:p>
            <a:r>
              <a:rPr lang="fi-FI" dirty="0">
                <a:solidFill>
                  <a:schemeClr val="bg2"/>
                </a:solidFill>
                <a:latin typeface="Neue Haas Unica W1G" panose="020B0504030206020203" pitchFamily="34" charset="0"/>
              </a:rPr>
              <a:t>LinkedIn  		UUSI</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677156720"/>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a:t>
            </a:r>
            <a:r>
              <a:rPr lang="fi-FI" sz="1200" dirty="0" err="1">
                <a:solidFill>
                  <a:schemeClr val="accent1"/>
                </a:solidFill>
              </a:rPr>
              <a:t>LinkedInissa</a:t>
            </a:r>
            <a:r>
              <a:rPr lang="fi-FI" sz="1200" dirty="0">
                <a:solidFill>
                  <a:schemeClr val="accent1"/>
                </a:solidFill>
              </a:rPr>
              <a:t> ja </a:t>
            </a:r>
            <a:r>
              <a:rPr lang="fi-FI" sz="1200" dirty="0" err="1">
                <a:solidFill>
                  <a:schemeClr val="accent1"/>
                </a:solidFill>
              </a:rPr>
              <a:t>Threadissa</a:t>
            </a:r>
            <a:r>
              <a:rPr lang="fi-FI" sz="1200" dirty="0">
                <a:solidFill>
                  <a:schemeClr val="accent1"/>
                </a:solidFill>
              </a:rPr>
              <a:t>. Päällekkäisyyksiä ei ole huomioitu.</a:t>
            </a:r>
          </a:p>
        </p:txBody>
      </p:sp>
      <p:sp>
        <p:nvSpPr>
          <p:cNvPr id="4" name="Tekstiruutu 5">
            <a:extLst>
              <a:ext uri="{FF2B5EF4-FFF2-40B4-BE49-F238E27FC236}">
                <a16:creationId xmlns:a16="http://schemas.microsoft.com/office/drawing/2014/main" id="{3901BFC1-E2F6-3D2A-C8F3-3FC5F5408833}"/>
              </a:ext>
            </a:extLst>
          </p:cNvPr>
          <p:cNvSpPr txBox="1"/>
          <p:nvPr/>
        </p:nvSpPr>
        <p:spPr>
          <a:xfrm>
            <a:off x="8165588" y="5259962"/>
            <a:ext cx="3623641" cy="830997"/>
          </a:xfrm>
          <a:prstGeom prst="rect">
            <a:avLst/>
          </a:prstGeom>
          <a:noFill/>
        </p:spPr>
        <p:txBody>
          <a:bodyPr wrap="square" rtlCol="0">
            <a:spAutoFit/>
          </a:bodyPr>
          <a:lstStyle/>
          <a:p>
            <a:pPr algn="l"/>
            <a:r>
              <a:rPr lang="fi-FI" sz="1200" dirty="0">
                <a:solidFill>
                  <a:schemeClr val="bg1"/>
                </a:solidFill>
                <a:latin typeface="Neue Haas Unica W1G" panose="020B0504030206020203" pitchFamily="34" charset="0"/>
              </a:rPr>
              <a:t>*) Facebook-yleisön osuuden kasvua selittää tilastointitavan muutos. 1/2025 alkaen tilastoidaan </a:t>
            </a:r>
            <a:br>
              <a:rPr lang="fi-FI" sz="1200" dirty="0">
                <a:solidFill>
                  <a:schemeClr val="bg1"/>
                </a:solidFill>
                <a:latin typeface="Neue Haas Unica W1G" panose="020B0504030206020203" pitchFamily="34" charset="0"/>
              </a:rPr>
            </a:br>
            <a:r>
              <a:rPr lang="fi-FI" sz="1200" dirty="0">
                <a:solidFill>
                  <a:schemeClr val="bg1"/>
                </a:solidFill>
                <a:latin typeface="Neue Haas Unica W1G" panose="020B0504030206020203" pitchFamily="34" charset="0"/>
              </a:rPr>
              <a:t>FB-seuraajia, tätä aiemmin FB-tykkääjiä. Muutos vaikuttaa myös kokonaisseuraajamäärään.</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tammikuu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189 aikakausmediaa, joilla oli käytössään yhteensä 472 somekanavaa.</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603970242"/>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tammikuu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27 448</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692023805"/>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492849483"/>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1/2024 – 1/2025</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
        <p:nvSpPr>
          <p:cNvPr id="3" name="TextBox 2">
            <a:extLst>
              <a:ext uri="{FF2B5EF4-FFF2-40B4-BE49-F238E27FC236}">
                <a16:creationId xmlns:a16="http://schemas.microsoft.com/office/drawing/2014/main" id="{66578E38-F813-286C-8A59-5AC10361BBE8}"/>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edeltäviin kuukausiin.</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79639835"/>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1/2024 – 1/2025</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
        <p:nvSpPr>
          <p:cNvPr id="2" name="TextBox 1">
            <a:extLst>
              <a:ext uri="{FF2B5EF4-FFF2-40B4-BE49-F238E27FC236}">
                <a16:creationId xmlns:a16="http://schemas.microsoft.com/office/drawing/2014/main" id="{09C7C72D-BB59-E07B-9A71-67313481A09F}"/>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edeltäviin kuukausiin.</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36664218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1/2024 – 1/2025</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B21824-3573-4170-BB97-352BE88B69B2}">
  <ds:schemaRefs>
    <ds:schemaRef ds:uri="http://www.w3.org/XML/1998/namespace"/>
    <ds:schemaRef ds:uri="http://schemas.microsoft.com/office/2006/documentManagement/types"/>
    <ds:schemaRef ds:uri="http://schemas.openxmlformats.org/package/2006/metadata/core-properties"/>
    <ds:schemaRef ds:uri="http://purl.org/dc/elements/1.1/"/>
    <ds:schemaRef ds:uri="b8458977-e6f2-40e9-9621-96f4298c6bbe"/>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3.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16087</TotalTime>
  <Words>2547</Words>
  <Application>Microsoft Macintosh PowerPoint</Application>
  <PresentationFormat>Widescreen</PresentationFormat>
  <Paragraphs>647</Paragraphs>
  <Slides>35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Neue Haas Unica W1G Medium</vt:lpstr>
      <vt:lpstr>Arial</vt:lpstr>
      <vt:lpstr>Canela Medium</vt:lpstr>
      <vt:lpstr>Neue Haas Unica W1G</vt:lpstr>
      <vt:lpstr>Clattering</vt:lpstr>
      <vt:lpstr>Neue Haas Unica W1G Light</vt:lpstr>
      <vt:lpstr>Office Theme</vt:lpstr>
      <vt:lpstr>PowerPoint Presentation</vt:lpstr>
      <vt:lpstr>Someseuranta uudistui tammikuussa</vt:lpstr>
      <vt:lpstr>Aikakausmedioiden someyleisö / tammikuu 2025</vt:lpstr>
      <vt:lpstr>Aikakausmedioiden seuraajamäärä / tammikuu 2025</vt:lpstr>
      <vt:lpstr>Aikakausmedioiden somekanavien määrä / tammikuu 2025</vt:lpstr>
      <vt:lpstr>Yleisön keskimääräinen koko /  tammikuu 2025</vt:lpstr>
      <vt:lpstr>Yleisömäärä kaikissa somekanavissa  1/2024 – 1/2025</vt:lpstr>
      <vt:lpstr>Yleisömäärä Facebookissa  1/2024 – 1/2025</vt:lpstr>
      <vt:lpstr>Yleisömäärä Instagramissa  1/2024 – 1/2025</vt:lpstr>
      <vt:lpstr>Yleisömäärä X:ssä  1/2024 – 1/2025</vt:lpstr>
      <vt:lpstr>Yleisömäärä YouTubessa  1/2024 – 1/2025</vt:lpstr>
      <vt:lpstr>Yleisömäärä TikTokissa  1/2024 – 1/2025</vt:lpstr>
      <vt:lpstr>Yleisömäärä LinkedInissa  1/2025</vt:lpstr>
      <vt:lpstr>Yleisömäärä Threadsissa  1/2025</vt:lpstr>
      <vt:lpstr>Somen suurimmat</vt:lpstr>
      <vt:lpstr>Eniten seuraajia kaikissa kanavissa TOP 20 / tammikuu 2025</vt:lpstr>
      <vt:lpstr>Eniten seuraajia Facebookissa TOP 20 / tammikuu 2025</vt:lpstr>
      <vt:lpstr>Eniten seuraajia Instagramissa TOP 20 / tammikuu 2025</vt:lpstr>
      <vt:lpstr>Eniten seuraajia X:ssä TOP 20 / tammikuu 2025</vt:lpstr>
      <vt:lpstr>Eniten seuraajia YouTubessa ja TikTokissa TOP 10 /  tammikuu 2025</vt:lpstr>
      <vt:lpstr>Eniten seuraajia LinkedInissa ja Threadsissa  TOP 10 /  tammikuu 2025</vt:lpstr>
      <vt:lpstr>Eniten yleisöään  kasvattaneet</vt:lpstr>
      <vt:lpstr>Eniten uusia seuraajia Instagramissa TOP 10 / tammikuu 2025</vt:lpstr>
      <vt:lpstr>Eniten uusia seuraajia X:ssä TOP 10 / tammikuu 2025</vt:lpstr>
      <vt:lpstr>Seuratut mediat</vt:lpstr>
      <vt:lpstr>Seurannassa olleet mediat (189 kpl) / tammikuu 2025</vt:lpstr>
      <vt:lpstr>Seurannassa olleet mediat (189 kpl) / tammikuu 2025</vt:lpstr>
      <vt:lpstr>Seurantaan lisätyt tilit / tammikuu 2025  vaikutus + 220 300 seuraajaa</vt:lpstr>
      <vt:lpstr>Saurannasta poistuneet tilit / tammikuu 2025  vaikutus – 288 413 seuraajaa</vt:lpstr>
      <vt:lpstr>Ajankohtaista  aikakausmedioista</vt:lpstr>
      <vt:lpstr>Nämä olivat somen suurimmat aikakausmediat vuonna 2024 – kotoilu- ja ruokamediat kasvoivat eniten</vt:lpstr>
      <vt:lpstr>Näin somejätit ja algoritmit vaikuttavat journalismiin – alustan ehdoilla toimiminen muuttaa kerrontaa ja median roolia</vt:lpstr>
      <vt:lpstr>Anni Lintula kertoo aikakausmedioiden monikanavaisuudesta ja konseptoinnista 29.4. – ilmoittaudu koulutukseen nyt!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685</cp:revision>
  <dcterms:created xsi:type="dcterms:W3CDTF">2021-01-05T09:04:45Z</dcterms:created>
  <dcterms:modified xsi:type="dcterms:W3CDTF">2025-03-18T11:34:22Z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