
<file path=[Content_Types].xml><?xml version="1.0" encoding="utf-8"?>
<Types xmlns="http://schemas.openxmlformats.org/package/2006/content-types">
  <Default Extension="emf" ContentType="image/x-emf"/>
  <Default Extension="fntdata" ContentType="application/x-fontdata"/>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2.xml" ContentType="application/vnd.openxmlformats-officedocument.presentationml.notesSlide+xml"/>
  <Override PartName="/ppt/charts/chart4.xml" ContentType="application/vnd.openxmlformats-officedocument.drawingml.chart+xml"/>
  <Override PartName="/ppt/notesSlides/notesSlide3.xml" ContentType="application/vnd.openxmlformats-officedocument.presentationml.notesSlide+xml"/>
  <Override PartName="/ppt/charts/chart5.xml" ContentType="application/vnd.openxmlformats-officedocument.drawingml.chart+xml"/>
  <Override PartName="/ppt/notesSlides/notesSlide4.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6.xml" ContentType="application/vnd.openxmlformats-officedocument.presentationml.notesSlid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3"/>
  </p:notesMasterIdLst>
  <p:handoutMasterIdLst>
    <p:handoutMasterId r:id="rId44"/>
  </p:handoutMasterIdLst>
  <p:sldIdLst>
    <p:sldId id="256" r:id="rId5"/>
    <p:sldId id="1229" r:id="rId6"/>
    <p:sldId id="285" r:id="rId7"/>
    <p:sldId id="1255" r:id="rId8"/>
    <p:sldId id="1227" r:id="rId9"/>
    <p:sldId id="1256" r:id="rId10"/>
    <p:sldId id="1230" r:id="rId11"/>
    <p:sldId id="1232" r:id="rId12"/>
    <p:sldId id="1211" r:id="rId13"/>
    <p:sldId id="1233" r:id="rId14"/>
    <p:sldId id="1234" r:id="rId15"/>
    <p:sldId id="1235" r:id="rId16"/>
    <p:sldId id="1228" r:id="rId17"/>
    <p:sldId id="1236" r:id="rId18"/>
    <p:sldId id="1231" r:id="rId19"/>
    <p:sldId id="1237" r:id="rId20"/>
    <p:sldId id="1238" r:id="rId21"/>
    <p:sldId id="1240" r:id="rId22"/>
    <p:sldId id="1239" r:id="rId23"/>
    <p:sldId id="1241" r:id="rId24"/>
    <p:sldId id="1242" r:id="rId25"/>
    <p:sldId id="1243" r:id="rId26"/>
    <p:sldId id="1244" r:id="rId27"/>
    <p:sldId id="1245" r:id="rId28"/>
    <p:sldId id="1246" r:id="rId29"/>
    <p:sldId id="1247" r:id="rId30"/>
    <p:sldId id="1248" r:id="rId31"/>
    <p:sldId id="1249" r:id="rId32"/>
    <p:sldId id="1250" r:id="rId33"/>
    <p:sldId id="1251" r:id="rId34"/>
    <p:sldId id="1253" r:id="rId35"/>
    <p:sldId id="1198" r:id="rId36"/>
    <p:sldId id="1199" r:id="rId37"/>
    <p:sldId id="1277" r:id="rId38"/>
    <p:sldId id="1278" r:id="rId39"/>
    <p:sldId id="1252" r:id="rId40"/>
    <p:sldId id="1254" r:id="rId41"/>
    <p:sldId id="275" r:id="rId42"/>
  </p:sldIdLst>
  <p:sldSz cx="12192000" cy="6858000"/>
  <p:notesSz cx="6858000" cy="9144000"/>
  <p:embeddedFontLst>
    <p:embeddedFont>
      <p:font typeface="Canela Medium" pitchFamily="2" charset="77"/>
      <p:regular r:id="rId45"/>
    </p:embeddedFont>
    <p:embeddedFont>
      <p:font typeface="Clattering" pitchFamily="2" charset="0"/>
      <p:regular r:id="rId46"/>
    </p:embeddedFont>
    <p:embeddedFont>
      <p:font typeface="Neue Haas Unica W1G" panose="020B0504030206020203" pitchFamily="34" charset="0"/>
      <p:regular r:id="rId47"/>
      <p:bold r:id="rId48"/>
      <p:italic r:id="rId49"/>
      <p:boldItalic r:id="rId50"/>
    </p:embeddedFont>
    <p:embeddedFont>
      <p:font typeface="Neue Haas Unica W1G Light" panose="020B0404030206020203" pitchFamily="34" charset="0"/>
      <p:regular r:id="rId51"/>
      <p:italic r:id="rId52"/>
    </p:embeddedFont>
    <p:embeddedFont>
      <p:font typeface="Neue Haas Unica W1G Medium" panose="020B0504030206020203" pitchFamily="34" charset="0"/>
      <p:regular r:id="rId53"/>
      <p:italic r:id="rId54"/>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49"/>
    <a:srgbClr val="D9FFFB"/>
    <a:srgbClr val="FFE0E0"/>
    <a:srgbClr val="FFF6FA"/>
    <a:srgbClr val="FF6464"/>
    <a:srgbClr val="9CFFF8"/>
    <a:srgbClr val="F4CF67"/>
    <a:srgbClr val="F5F4F7"/>
    <a:srgbClr val="8DE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1FC877-15C9-4649-91D2-6E4D068CC475}" v="10" dt="2025-02-24T11:58:10.9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00" autoAdjust="0"/>
    <p:restoredTop sz="96141"/>
  </p:normalViewPr>
  <p:slideViewPr>
    <p:cSldViewPr snapToGrid="0" snapToObjects="1">
      <p:cViewPr varScale="1">
        <p:scale>
          <a:sx n="118" d="100"/>
          <a:sy n="118" d="100"/>
        </p:scale>
        <p:origin x="224" y="81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handoutMaster" Target="handoutMasters/handoutMaster1.xml"/><Relationship Id="rId52" Type="http://schemas.openxmlformats.org/officeDocument/2006/relationships/font" Target="fonts/font8.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6.xml"/><Relationship Id="rId1" Type="http://schemas.microsoft.com/office/2011/relationships/chartStyle" Target="style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40975444788112"/>
          <c:y val="0.19090810953334456"/>
          <c:w val="0.50136964670260364"/>
          <c:h val="0.77371865972276088"/>
        </c:manualLayout>
      </c:layout>
      <c:doughnutChart>
        <c:varyColors val="1"/>
        <c:ser>
          <c:idx val="0"/>
          <c:order val="0"/>
          <c:tx>
            <c:strRef>
              <c:f>Sheet1!$B$2</c:f>
              <c:strCache>
                <c:ptCount val="1"/>
                <c:pt idx="0">
                  <c:v>2 245 382</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40B-734D-93E7-21C5B1CA5F1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40B-734D-93E7-21C5B1CA5F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0B-734D-93E7-21C5B1CA5F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0B-734D-93E7-21C5B1CA5F1D}"/>
              </c:ext>
            </c:extLst>
          </c:dPt>
          <c:dPt>
            <c:idx val="4"/>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9-F2A1-F046-A0A2-3730BFE713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715-4D6D-A322-ED98AB6F2DBC}"/>
              </c:ext>
            </c:extLst>
          </c:dPt>
          <c:dLbls>
            <c:dLbl>
              <c:idx val="0"/>
              <c:layout>
                <c:manualLayout>
                  <c:x val="0.15374887902408149"/>
                  <c:y val="-1.2858627699738625E-3"/>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40B-734D-93E7-21C5B1CA5F1D}"/>
                </c:ext>
              </c:extLst>
            </c:dLbl>
            <c:dLbl>
              <c:idx val="1"/>
              <c:layout>
                <c:manualLayout>
                  <c:x val="-0.17046071370061208"/>
                  <c:y val="9.2045063635998015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40B-734D-93E7-21C5B1CA5F1D}"/>
                </c:ext>
              </c:extLst>
            </c:dLbl>
            <c:dLbl>
              <c:idx val="2"/>
              <c:layout>
                <c:manualLayout>
                  <c:x val="-0.1938572164531302"/>
                  <c:y val="-5.8282061581337419E-2"/>
                </c:manualLayout>
              </c:layout>
              <c:showLegendKey val="1"/>
              <c:showVal val="0"/>
              <c:showCatName val="1"/>
              <c:showSerName val="0"/>
              <c:showPercent val="1"/>
              <c:showBubbleSize val="0"/>
              <c:extLst>
                <c:ext xmlns:c15="http://schemas.microsoft.com/office/drawing/2012/chart" uri="{CE6537A1-D6FC-4f65-9D91-7224C49458BB}">
                  <c15:layout>
                    <c:manualLayout>
                      <c:w val="0.12081906412409918"/>
                      <c:h val="0.15526673532244012"/>
                    </c:manualLayout>
                  </c15:layout>
                </c:ext>
                <c:ext xmlns:c16="http://schemas.microsoft.com/office/drawing/2014/chart" uri="{C3380CC4-5D6E-409C-BE32-E72D297353CC}">
                  <c16:uniqueId val="{00000005-140B-734D-93E7-21C5B1CA5F1D}"/>
                </c:ext>
              </c:extLst>
            </c:dLbl>
            <c:dLbl>
              <c:idx val="3"/>
              <c:layout>
                <c:manualLayout>
                  <c:x val="-0.15374887902408149"/>
                  <c:y val="-0.1104829341363129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40B-734D-93E7-21C5B1CA5F1D}"/>
                </c:ext>
              </c:extLst>
            </c:dLbl>
            <c:dLbl>
              <c:idx val="4"/>
              <c:layout>
                <c:manualLayout>
                  <c:x val="-2.5903343748622427E-2"/>
                  <c:y val="-0.1719638449016401"/>
                </c:manualLayout>
              </c:layout>
              <c:showLegendKey val="1"/>
              <c:showVal val="0"/>
              <c:showCatName val="1"/>
              <c:showSerName val="0"/>
              <c:showPercent val="1"/>
              <c:showBubbleSize val="0"/>
              <c:extLst>
                <c:ext xmlns:c15="http://schemas.microsoft.com/office/drawing/2012/chart" uri="{CE6537A1-D6FC-4f65-9D91-7224C49458BB}">
                  <c15:layout>
                    <c:manualLayout>
                      <c:w val="0.14083984206658284"/>
                      <c:h val="0.15526673532244012"/>
                    </c:manualLayout>
                  </c15:layout>
                </c:ext>
                <c:ext xmlns:c16="http://schemas.microsoft.com/office/drawing/2014/chart" uri="{C3380CC4-5D6E-409C-BE32-E72D297353CC}">
                  <c16:uniqueId val="{00000009-F2A1-F046-A0A2-3730BFE713C2}"/>
                </c:ext>
              </c:extLst>
            </c:dLbl>
            <c:dLbl>
              <c:idx val="5"/>
              <c:layout>
                <c:manualLayout>
                  <c:x val="0.13035231047693865"/>
                  <c:y val="-0.10919325008024701"/>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715-4D6D-A322-ED98AB6F2DBC}"/>
                </c:ext>
              </c:extLst>
            </c:dLbl>
            <c:numFmt formatCode="0.0\ %" sourceLinked="0"/>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showLegendKey val="1"/>
            <c:showVal val="0"/>
            <c:showCatName val="1"/>
            <c:showSerName val="0"/>
            <c:showPercent val="1"/>
            <c:showBubbleSize val="0"/>
            <c:showLeaderLines val="1"/>
            <c:leaderLines>
              <c:spPr>
                <a:ln w="9525" cap="flat" cmpd="sng" algn="ctr">
                  <a:solidFill>
                    <a:schemeClr val="accent1"/>
                  </a:solidFill>
                  <a:prstDash val="dash"/>
                  <a:round/>
                </a:ln>
                <a:effectLst/>
              </c:spPr>
            </c:leaderLines>
            <c:extLst>
              <c:ext xmlns:c15="http://schemas.microsoft.com/office/drawing/2012/chart" uri="{CE6537A1-D6FC-4f65-9D91-7224C49458BB}"/>
            </c:extLst>
          </c:dLbls>
          <c:cat>
            <c:strRef>
              <c:f>Sheet1!$A$2:$A$7</c:f>
              <c:strCache>
                <c:ptCount val="6"/>
                <c:pt idx="0">
                  <c:v>Facebook</c:v>
                </c:pt>
                <c:pt idx="1">
                  <c:v>Instagram</c:v>
                </c:pt>
                <c:pt idx="2">
                  <c:v>X</c:v>
                </c:pt>
                <c:pt idx="3">
                  <c:v>YouTube</c:v>
                </c:pt>
                <c:pt idx="4">
                  <c:v>Pinterest</c:v>
                </c:pt>
                <c:pt idx="5">
                  <c:v>TikTok</c:v>
                </c:pt>
              </c:strCache>
            </c:strRef>
          </c:cat>
          <c:val>
            <c:numRef>
              <c:f>Sheet1!$B$2:$B$7</c:f>
              <c:numCache>
                <c:formatCode>#,##0</c:formatCode>
                <c:ptCount val="6"/>
                <c:pt idx="0">
                  <c:v>2245382</c:v>
                </c:pt>
                <c:pt idx="1">
                  <c:v>1695852</c:v>
                </c:pt>
                <c:pt idx="2">
                  <c:v>628332</c:v>
                </c:pt>
                <c:pt idx="3">
                  <c:v>192369</c:v>
                </c:pt>
                <c:pt idx="4">
                  <c:v>105971</c:v>
                </c:pt>
                <c:pt idx="5">
                  <c:v>87832</c:v>
                </c:pt>
              </c:numCache>
            </c:numRef>
          </c:val>
          <c:extLst>
            <c:ext xmlns:c16="http://schemas.microsoft.com/office/drawing/2014/chart" uri="{C3380CC4-5D6E-409C-BE32-E72D297353CC}">
              <c16:uniqueId val="{00000008-140B-734D-93E7-21C5B1CA5F1D}"/>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01770829740723"/>
          <c:y val="0.16758484200917131"/>
          <c:w val="0.69334882161157829"/>
          <c:h val="0.79899579231766049"/>
        </c:manualLayout>
      </c:layout>
      <c:barChart>
        <c:barDir val="bar"/>
        <c:grouping val="percentStacked"/>
        <c:varyColors val="0"/>
        <c:ser>
          <c:idx val="0"/>
          <c:order val="0"/>
          <c:tx>
            <c:strRef>
              <c:f>Sheet1!$B$1</c:f>
              <c:strCache>
                <c:ptCount val="1"/>
                <c:pt idx="0">
                  <c:v>Facebook</c:v>
                </c:pt>
              </c:strCache>
            </c:strRef>
          </c:tx>
          <c:spPr>
            <a:solidFill>
              <a:schemeClr val="accent1"/>
            </a:solidFill>
            <a:ln>
              <a:noFill/>
            </a:ln>
            <a:effectLst/>
          </c:spPr>
          <c:invertIfNegative val="0"/>
          <c:cat>
            <c:strRef>
              <c:f>Sheet1!$A$2:$A$12</c:f>
              <c:strCache>
                <c:ptCount val="11"/>
                <c:pt idx="0">
                  <c:v>Urheilu, veikkaus ja pelaaminen</c:v>
                </c:pt>
                <c:pt idx="1">
                  <c:v>Maanpuolustus ja sotahistoria</c:v>
                </c:pt>
                <c:pt idx="2">
                  <c:v>Tiede ja opiskelu</c:v>
                </c:pt>
                <c:pt idx="3">
                  <c:v>Perhe ja kasvatus</c:v>
                </c:pt>
                <c:pt idx="4">
                  <c:v>Muut</c:v>
                </c:pt>
                <c:pt idx="5">
                  <c:v>Hyvinvointi, terveys, liikunta</c:v>
                </c:pt>
                <c:pt idx="6">
                  <c:v>Lapset ja nuoret</c:v>
                </c:pt>
                <c:pt idx="7">
                  <c:v>Potilaat ja terveydenhuolto</c:v>
                </c:pt>
                <c:pt idx="8">
                  <c:v>Politiikka ja yhteiskunta</c:v>
                </c:pt>
                <c:pt idx="9">
                  <c:v>Autot, moottoriajoneuvot ja kuljetus</c:v>
                </c:pt>
                <c:pt idx="10">
                  <c:v>Kauppa, pankki ja palvelut</c:v>
                </c:pt>
              </c:strCache>
            </c:strRef>
          </c:cat>
          <c:val>
            <c:numRef>
              <c:f>Sheet1!$B$2:$B$12</c:f>
              <c:numCache>
                <c:formatCode>#,##0</c:formatCode>
                <c:ptCount val="11"/>
                <c:pt idx="0">
                  <c:v>77.42384480433806</c:v>
                </c:pt>
                <c:pt idx="1">
                  <c:v>76.183826851205382</c:v>
                </c:pt>
                <c:pt idx="2">
                  <c:v>76.01422527852219</c:v>
                </c:pt>
                <c:pt idx="3">
                  <c:v>67.616561525632662</c:v>
                </c:pt>
                <c:pt idx="4">
                  <c:v>65</c:v>
                </c:pt>
                <c:pt idx="5">
                  <c:v>64.950989435363866</c:v>
                </c:pt>
                <c:pt idx="6">
                  <c:v>63.220372355553614</c:v>
                </c:pt>
                <c:pt idx="7">
                  <c:v>59.584694066177832</c:v>
                </c:pt>
                <c:pt idx="8">
                  <c:v>52.266011212681931</c:v>
                </c:pt>
                <c:pt idx="9">
                  <c:v>50.810835160215021</c:v>
                </c:pt>
                <c:pt idx="10">
                  <c:v>49.031986531986533</c:v>
                </c:pt>
              </c:numCache>
            </c:numRef>
          </c:val>
          <c:extLst>
            <c:ext xmlns:c16="http://schemas.microsoft.com/office/drawing/2014/chart" uri="{C3380CC4-5D6E-409C-BE32-E72D297353CC}">
              <c16:uniqueId val="{00000000-D375-494D-9B21-11B1A3288B0B}"/>
            </c:ext>
          </c:extLst>
        </c:ser>
        <c:ser>
          <c:idx val="1"/>
          <c:order val="1"/>
          <c:tx>
            <c:strRef>
              <c:f>Sheet1!$C$1</c:f>
              <c:strCache>
                <c:ptCount val="1"/>
                <c:pt idx="0">
                  <c:v>Instagram</c:v>
                </c:pt>
              </c:strCache>
            </c:strRef>
          </c:tx>
          <c:spPr>
            <a:solidFill>
              <a:schemeClr val="accent2"/>
            </a:solidFill>
            <a:ln>
              <a:noFill/>
            </a:ln>
            <a:effectLst/>
          </c:spPr>
          <c:invertIfNegative val="0"/>
          <c:cat>
            <c:strRef>
              <c:f>Sheet1!$A$2:$A$12</c:f>
              <c:strCache>
                <c:ptCount val="11"/>
                <c:pt idx="0">
                  <c:v>Urheilu, veikkaus ja pelaaminen</c:v>
                </c:pt>
                <c:pt idx="1">
                  <c:v>Maanpuolustus ja sotahistoria</c:v>
                </c:pt>
                <c:pt idx="2">
                  <c:v>Tiede ja opiskelu</c:v>
                </c:pt>
                <c:pt idx="3">
                  <c:v>Perhe ja kasvatus</c:v>
                </c:pt>
                <c:pt idx="4">
                  <c:v>Muut</c:v>
                </c:pt>
                <c:pt idx="5">
                  <c:v>Hyvinvointi, terveys, liikunta</c:v>
                </c:pt>
                <c:pt idx="6">
                  <c:v>Lapset ja nuoret</c:v>
                </c:pt>
                <c:pt idx="7">
                  <c:v>Potilaat ja terveydenhuolto</c:v>
                </c:pt>
                <c:pt idx="8">
                  <c:v>Politiikka ja yhteiskunta</c:v>
                </c:pt>
                <c:pt idx="9">
                  <c:v>Autot, moottoriajoneuvot ja kuljetus</c:v>
                </c:pt>
                <c:pt idx="10">
                  <c:v>Kauppa, pankki ja palvelut</c:v>
                </c:pt>
              </c:strCache>
            </c:strRef>
          </c:cat>
          <c:val>
            <c:numRef>
              <c:f>Sheet1!$C$2:$C$12</c:f>
              <c:numCache>
                <c:formatCode>#,##0</c:formatCode>
                <c:ptCount val="11"/>
                <c:pt idx="0">
                  <c:v>15.506517231880066</c:v>
                </c:pt>
                <c:pt idx="1">
                  <c:v>12.707914082713868</c:v>
                </c:pt>
                <c:pt idx="2">
                  <c:v>18.459152888034922</c:v>
                </c:pt>
                <c:pt idx="3">
                  <c:v>23.731056486114131</c:v>
                </c:pt>
                <c:pt idx="4">
                  <c:v>22</c:v>
                </c:pt>
                <c:pt idx="5">
                  <c:v>33.34809184715099</c:v>
                </c:pt>
                <c:pt idx="6">
                  <c:v>15.035113434990921</c:v>
                </c:pt>
                <c:pt idx="7">
                  <c:v>13.131431388255592</c:v>
                </c:pt>
                <c:pt idx="8">
                  <c:v>14.942417630975724</c:v>
                </c:pt>
                <c:pt idx="9">
                  <c:v>14.313868284332862</c:v>
                </c:pt>
                <c:pt idx="10">
                  <c:v>36.573232323232325</c:v>
                </c:pt>
              </c:numCache>
            </c:numRef>
          </c:val>
          <c:extLst>
            <c:ext xmlns:c16="http://schemas.microsoft.com/office/drawing/2014/chart" uri="{C3380CC4-5D6E-409C-BE32-E72D297353CC}">
              <c16:uniqueId val="{00000001-D375-494D-9B21-11B1A3288B0B}"/>
            </c:ext>
          </c:extLst>
        </c:ser>
        <c:ser>
          <c:idx val="2"/>
          <c:order val="2"/>
          <c:tx>
            <c:strRef>
              <c:f>Sheet1!$D$1</c:f>
              <c:strCache>
                <c:ptCount val="1"/>
                <c:pt idx="0">
                  <c:v>X</c:v>
                </c:pt>
              </c:strCache>
            </c:strRef>
          </c:tx>
          <c:spPr>
            <a:solidFill>
              <a:schemeClr val="accent3"/>
            </a:solidFill>
            <a:ln>
              <a:noFill/>
            </a:ln>
            <a:effectLst/>
          </c:spPr>
          <c:invertIfNegative val="0"/>
          <c:cat>
            <c:strRef>
              <c:f>Sheet1!$A$2:$A$12</c:f>
              <c:strCache>
                <c:ptCount val="11"/>
                <c:pt idx="0">
                  <c:v>Urheilu, veikkaus ja pelaaminen</c:v>
                </c:pt>
                <c:pt idx="1">
                  <c:v>Maanpuolustus ja sotahistoria</c:v>
                </c:pt>
                <c:pt idx="2">
                  <c:v>Tiede ja opiskelu</c:v>
                </c:pt>
                <c:pt idx="3">
                  <c:v>Perhe ja kasvatus</c:v>
                </c:pt>
                <c:pt idx="4">
                  <c:v>Muut</c:v>
                </c:pt>
                <c:pt idx="5">
                  <c:v>Hyvinvointi, terveys, liikunta</c:v>
                </c:pt>
                <c:pt idx="6">
                  <c:v>Lapset ja nuoret</c:v>
                </c:pt>
                <c:pt idx="7">
                  <c:v>Potilaat ja terveydenhuolto</c:v>
                </c:pt>
                <c:pt idx="8">
                  <c:v>Politiikka ja yhteiskunta</c:v>
                </c:pt>
                <c:pt idx="9">
                  <c:v>Autot, moottoriajoneuvot ja kuljetus</c:v>
                </c:pt>
                <c:pt idx="10">
                  <c:v>Kauppa, pankki ja palvelut</c:v>
                </c:pt>
              </c:strCache>
            </c:strRef>
          </c:cat>
          <c:val>
            <c:numRef>
              <c:f>Sheet1!$D$2:$D$12</c:f>
              <c:numCache>
                <c:formatCode>#,##0</c:formatCode>
                <c:ptCount val="11"/>
                <c:pt idx="0">
                  <c:v>4.8542140899798465</c:v>
                </c:pt>
                <c:pt idx="1">
                  <c:v>10.451147891083822</c:v>
                </c:pt>
                <c:pt idx="2">
                  <c:v>5.5086435983437552</c:v>
                </c:pt>
                <c:pt idx="3">
                  <c:v>6.7235878471466899</c:v>
                </c:pt>
                <c:pt idx="4">
                  <c:v>10</c:v>
                </c:pt>
                <c:pt idx="5">
                  <c:v>0</c:v>
                </c:pt>
                <c:pt idx="6">
                  <c:v>1.9252226038635718</c:v>
                </c:pt>
                <c:pt idx="7">
                  <c:v>27.283874545566579</c:v>
                </c:pt>
                <c:pt idx="8">
                  <c:v>32.754287608053247</c:v>
                </c:pt>
                <c:pt idx="9">
                  <c:v>5.2685516081564012</c:v>
                </c:pt>
                <c:pt idx="10">
                  <c:v>0</c:v>
                </c:pt>
              </c:numCache>
            </c:numRef>
          </c:val>
          <c:extLst>
            <c:ext xmlns:c16="http://schemas.microsoft.com/office/drawing/2014/chart" uri="{C3380CC4-5D6E-409C-BE32-E72D297353CC}">
              <c16:uniqueId val="{00000002-D375-494D-9B21-11B1A3288B0B}"/>
            </c:ext>
          </c:extLst>
        </c:ser>
        <c:ser>
          <c:idx val="3"/>
          <c:order val="3"/>
          <c:tx>
            <c:strRef>
              <c:f>Sheet1!$E$1</c:f>
              <c:strCache>
                <c:ptCount val="1"/>
                <c:pt idx="0">
                  <c:v>Youtube</c:v>
                </c:pt>
              </c:strCache>
            </c:strRef>
          </c:tx>
          <c:spPr>
            <a:solidFill>
              <a:schemeClr val="accent4"/>
            </a:solidFill>
            <a:ln>
              <a:noFill/>
            </a:ln>
            <a:effectLst/>
          </c:spPr>
          <c:invertIfNegative val="0"/>
          <c:cat>
            <c:strRef>
              <c:f>Sheet1!$A$2:$A$12</c:f>
              <c:strCache>
                <c:ptCount val="11"/>
                <c:pt idx="0">
                  <c:v>Urheilu, veikkaus ja pelaaminen</c:v>
                </c:pt>
                <c:pt idx="1">
                  <c:v>Maanpuolustus ja sotahistoria</c:v>
                </c:pt>
                <c:pt idx="2">
                  <c:v>Tiede ja opiskelu</c:v>
                </c:pt>
                <c:pt idx="3">
                  <c:v>Perhe ja kasvatus</c:v>
                </c:pt>
                <c:pt idx="4">
                  <c:v>Muut</c:v>
                </c:pt>
                <c:pt idx="5">
                  <c:v>Hyvinvointi, terveys, liikunta</c:v>
                </c:pt>
                <c:pt idx="6">
                  <c:v>Lapset ja nuoret</c:v>
                </c:pt>
                <c:pt idx="7">
                  <c:v>Potilaat ja terveydenhuolto</c:v>
                </c:pt>
                <c:pt idx="8">
                  <c:v>Politiikka ja yhteiskunta</c:v>
                </c:pt>
                <c:pt idx="9">
                  <c:v>Autot, moottoriajoneuvot ja kuljetus</c:v>
                </c:pt>
                <c:pt idx="10">
                  <c:v>Kauppa, pankki ja palvelut</c:v>
                </c:pt>
              </c:strCache>
            </c:strRef>
          </c:cat>
          <c:val>
            <c:numRef>
              <c:f>Sheet1!$E$2:$E$12</c:f>
              <c:numCache>
                <c:formatCode>#,##0</c:formatCode>
                <c:ptCount val="11"/>
                <c:pt idx="0">
                  <c:v>2.2038247959287238</c:v>
                </c:pt>
                <c:pt idx="1">
                  <c:v>0.65711117499691984</c:v>
                </c:pt>
                <c:pt idx="2">
                  <c:v>1.7978235099133114E-2</c:v>
                </c:pt>
                <c:pt idx="3">
                  <c:v>4.1693858313392791E-2</c:v>
                </c:pt>
                <c:pt idx="4">
                  <c:v>0</c:v>
                </c:pt>
                <c:pt idx="5">
                  <c:v>0.7416153193373427</c:v>
                </c:pt>
                <c:pt idx="6">
                  <c:v>18.442757443829443</c:v>
                </c:pt>
                <c:pt idx="7">
                  <c:v>0</c:v>
                </c:pt>
                <c:pt idx="8">
                  <c:v>3.7283548289099397E-2</c:v>
                </c:pt>
                <c:pt idx="9">
                  <c:v>25.071698849815309</c:v>
                </c:pt>
                <c:pt idx="10">
                  <c:v>2.3859427609427608</c:v>
                </c:pt>
              </c:numCache>
            </c:numRef>
          </c:val>
          <c:extLst>
            <c:ext xmlns:c16="http://schemas.microsoft.com/office/drawing/2014/chart" uri="{C3380CC4-5D6E-409C-BE32-E72D297353CC}">
              <c16:uniqueId val="{00000003-D375-494D-9B21-11B1A3288B0B}"/>
            </c:ext>
          </c:extLst>
        </c:ser>
        <c:ser>
          <c:idx val="4"/>
          <c:order val="4"/>
          <c:tx>
            <c:strRef>
              <c:f>Sheet1!$F$1</c:f>
              <c:strCache>
                <c:ptCount val="1"/>
                <c:pt idx="0">
                  <c:v>Pinterest</c:v>
                </c:pt>
              </c:strCache>
            </c:strRef>
          </c:tx>
          <c:spPr>
            <a:solidFill>
              <a:schemeClr val="accent2">
                <a:lumMod val="20000"/>
                <a:lumOff val="80000"/>
              </a:schemeClr>
            </a:solidFill>
            <a:ln>
              <a:noFill/>
            </a:ln>
            <a:effectLst/>
          </c:spPr>
          <c:invertIfNegative val="0"/>
          <c:cat>
            <c:strRef>
              <c:f>Sheet1!$A$2:$A$12</c:f>
              <c:strCache>
                <c:ptCount val="11"/>
                <c:pt idx="0">
                  <c:v>Urheilu, veikkaus ja pelaaminen</c:v>
                </c:pt>
                <c:pt idx="1">
                  <c:v>Maanpuolustus ja sotahistoria</c:v>
                </c:pt>
                <c:pt idx="2">
                  <c:v>Tiede ja opiskelu</c:v>
                </c:pt>
                <c:pt idx="3">
                  <c:v>Perhe ja kasvatus</c:v>
                </c:pt>
                <c:pt idx="4">
                  <c:v>Muut</c:v>
                </c:pt>
                <c:pt idx="5">
                  <c:v>Hyvinvointi, terveys, liikunta</c:v>
                </c:pt>
                <c:pt idx="6">
                  <c:v>Lapset ja nuoret</c:v>
                </c:pt>
                <c:pt idx="7">
                  <c:v>Potilaat ja terveydenhuolto</c:v>
                </c:pt>
                <c:pt idx="8">
                  <c:v>Politiikka ja yhteiskunta</c:v>
                </c:pt>
                <c:pt idx="9">
                  <c:v>Autot, moottoriajoneuvot ja kuljetus</c:v>
                </c:pt>
                <c:pt idx="10">
                  <c:v>Kauppa, pankki ja palvelut</c:v>
                </c:pt>
              </c:strCache>
            </c:strRef>
          </c:cat>
          <c:val>
            <c:numRef>
              <c:f>Sheet1!$F$2:$F$12</c:f>
              <c:numCache>
                <c:formatCode>#,##0</c:formatCode>
                <c:ptCount val="11"/>
                <c:pt idx="0">
                  <c:v>0</c:v>
                </c:pt>
                <c:pt idx="1">
                  <c:v>0</c:v>
                </c:pt>
                <c:pt idx="2">
                  <c:v>0</c:v>
                </c:pt>
                <c:pt idx="3">
                  <c:v>0.18852875063447175</c:v>
                </c:pt>
                <c:pt idx="4">
                  <c:v>0</c:v>
                </c:pt>
                <c:pt idx="5">
                  <c:v>0.78712073694178997</c:v>
                </c:pt>
                <c:pt idx="6">
                  <c:v>3.5004047342974032E-3</c:v>
                </c:pt>
                <c:pt idx="7">
                  <c:v>0</c:v>
                </c:pt>
                <c:pt idx="8">
                  <c:v>0</c:v>
                </c:pt>
                <c:pt idx="9">
                  <c:v>0</c:v>
                </c:pt>
                <c:pt idx="10">
                  <c:v>2.2314814814814814</c:v>
                </c:pt>
              </c:numCache>
            </c:numRef>
          </c:val>
          <c:extLst>
            <c:ext xmlns:c16="http://schemas.microsoft.com/office/drawing/2014/chart" uri="{C3380CC4-5D6E-409C-BE32-E72D297353CC}">
              <c16:uniqueId val="{00000004-D375-494D-9B21-11B1A3288B0B}"/>
            </c:ext>
          </c:extLst>
        </c:ser>
        <c:ser>
          <c:idx val="5"/>
          <c:order val="5"/>
          <c:tx>
            <c:strRef>
              <c:f>Sheet1!$G$1</c:f>
              <c:strCache>
                <c:ptCount val="1"/>
                <c:pt idx="0">
                  <c:v>TikTok</c:v>
                </c:pt>
              </c:strCache>
            </c:strRef>
          </c:tx>
          <c:spPr>
            <a:solidFill>
              <a:schemeClr val="accent6"/>
            </a:solidFill>
            <a:ln>
              <a:noFill/>
            </a:ln>
            <a:effectLst/>
          </c:spPr>
          <c:invertIfNegative val="0"/>
          <c:cat>
            <c:strRef>
              <c:f>Sheet1!$A$2:$A$12</c:f>
              <c:strCache>
                <c:ptCount val="11"/>
                <c:pt idx="0">
                  <c:v>Urheilu, veikkaus ja pelaaminen</c:v>
                </c:pt>
                <c:pt idx="1">
                  <c:v>Maanpuolustus ja sotahistoria</c:v>
                </c:pt>
                <c:pt idx="2">
                  <c:v>Tiede ja opiskelu</c:v>
                </c:pt>
                <c:pt idx="3">
                  <c:v>Perhe ja kasvatus</c:v>
                </c:pt>
                <c:pt idx="4">
                  <c:v>Muut</c:v>
                </c:pt>
                <c:pt idx="5">
                  <c:v>Hyvinvointi, terveys, liikunta</c:v>
                </c:pt>
                <c:pt idx="6">
                  <c:v>Lapset ja nuoret</c:v>
                </c:pt>
                <c:pt idx="7">
                  <c:v>Potilaat ja terveydenhuolto</c:v>
                </c:pt>
                <c:pt idx="8">
                  <c:v>Politiikka ja yhteiskunta</c:v>
                </c:pt>
                <c:pt idx="9">
                  <c:v>Autot, moottoriajoneuvot ja kuljetus</c:v>
                </c:pt>
                <c:pt idx="10">
                  <c:v>Kauppa, pankki ja palvelut</c:v>
                </c:pt>
              </c:strCache>
            </c:strRef>
          </c:cat>
          <c:val>
            <c:numRef>
              <c:f>Sheet1!$G$2:$G$12</c:f>
              <c:numCache>
                <c:formatCode>#,##0</c:formatCode>
                <c:ptCount val="11"/>
                <c:pt idx="0">
                  <c:v>1.1599077873309072E-2</c:v>
                </c:pt>
                <c:pt idx="1">
                  <c:v>0</c:v>
                </c:pt>
                <c:pt idx="2">
                  <c:v>0</c:v>
                </c:pt>
                <c:pt idx="3">
                  <c:v>1.6985715321586541</c:v>
                </c:pt>
                <c:pt idx="4">
                  <c:v>2</c:v>
                </c:pt>
                <c:pt idx="5">
                  <c:v>0.17218266120601655</c:v>
                </c:pt>
                <c:pt idx="6">
                  <c:v>1.3730337570281563</c:v>
                </c:pt>
                <c:pt idx="7">
                  <c:v>0</c:v>
                </c:pt>
                <c:pt idx="8">
                  <c:v>0</c:v>
                </c:pt>
                <c:pt idx="9">
                  <c:v>4.5350460974804045</c:v>
                </c:pt>
                <c:pt idx="10">
                  <c:v>9.7773569023569031</c:v>
                </c:pt>
              </c:numCache>
            </c:numRef>
          </c:val>
          <c:extLst>
            <c:ext xmlns:c16="http://schemas.microsoft.com/office/drawing/2014/chart" uri="{C3380CC4-5D6E-409C-BE32-E72D297353CC}">
              <c16:uniqueId val="{00000001-5C89-9348-BDAF-74A4660F687F}"/>
            </c:ext>
          </c:extLst>
        </c:ser>
        <c:dLbls>
          <c:showLegendKey val="0"/>
          <c:showVal val="0"/>
          <c:showCatName val="0"/>
          <c:showSerName val="0"/>
          <c:showPercent val="0"/>
          <c:showBubbleSize val="0"/>
        </c:dLbls>
        <c:gapWidth val="150"/>
        <c:overlap val="100"/>
        <c:axId val="414058880"/>
        <c:axId val="389635184"/>
      </c:barChart>
      <c:catAx>
        <c:axId val="414058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Neue Haas Unica W1G" panose="020B0504030206020203" pitchFamily="34" charset="0"/>
                <a:ea typeface="+mn-ea"/>
                <a:cs typeface="+mn-cs"/>
              </a:defRPr>
            </a:pPr>
            <a:endParaRPr lang="en-FI"/>
          </a:p>
        </c:txPr>
        <c:crossAx val="389635184"/>
        <c:crosses val="autoZero"/>
        <c:auto val="1"/>
        <c:lblAlgn val="ctr"/>
        <c:lblOffset val="100"/>
        <c:noMultiLvlLbl val="0"/>
      </c:catAx>
      <c:valAx>
        <c:axId val="38963518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ue Haas Unica W1G" panose="020B0504030206020203" pitchFamily="34" charset="0"/>
                <a:ea typeface="+mn-ea"/>
                <a:cs typeface="+mn-cs"/>
              </a:defRPr>
            </a:pPr>
            <a:endParaRPr lang="en-FI"/>
          </a:p>
        </c:txPr>
        <c:crossAx val="414058880"/>
        <c:crosses val="autoZero"/>
        <c:crossBetween val="between"/>
        <c:majorUnit val="0.1"/>
      </c:valAx>
      <c:spPr>
        <a:noFill/>
        <a:ln>
          <a:noFill/>
        </a:ln>
        <a:effectLst/>
      </c:spPr>
    </c:plotArea>
    <c:legend>
      <c:legendPos val="t"/>
      <c:layout>
        <c:manualLayout>
          <c:xMode val="edge"/>
          <c:yMode val="edge"/>
          <c:x val="0.24628293174403651"/>
          <c:y val="2.2174248668733892E-2"/>
          <c:w val="0.52291461124085215"/>
          <c:h val="6.603516025347480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Neue Haas Unica W1G" panose="020B0504030206020203" pitchFamily="34" charset="0"/>
              <a:ea typeface="+mn-ea"/>
              <a:cs typeface="+mn-cs"/>
            </a:defRPr>
          </a:pPr>
          <a:endParaRPr lang="en-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Neue Haas Unica W1G" panose="020B0504030206020203" pitchFamily="34" charset="0"/>
        </a:defRPr>
      </a:pPr>
      <a:endParaRPr lang="en-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02271919491772"/>
          <c:y val="0.16758484200917131"/>
          <c:w val="0.62434383872123944"/>
          <c:h val="0.79899579231766049"/>
        </c:manualLayout>
      </c:layout>
      <c:barChart>
        <c:barDir val="bar"/>
        <c:grouping val="percentStacked"/>
        <c:varyColors val="0"/>
        <c:ser>
          <c:idx val="0"/>
          <c:order val="0"/>
          <c:tx>
            <c:strRef>
              <c:f>Sheet1!$B$1</c:f>
              <c:strCache>
                <c:ptCount val="1"/>
                <c:pt idx="0">
                  <c:v>Facebook</c:v>
                </c:pt>
              </c:strCache>
            </c:strRef>
          </c:tx>
          <c:spPr>
            <a:solidFill>
              <a:schemeClr val="accent1"/>
            </a:solidFill>
            <a:ln>
              <a:noFill/>
            </a:ln>
            <a:effectLst/>
          </c:spPr>
          <c:invertIfNegative val="0"/>
          <c:cat>
            <c:strRef>
              <c:f>Sheet1!$A$2:$A$12</c:f>
              <c:strCache>
                <c:ptCount val="11"/>
                <c:pt idx="0">
                  <c:v>TV ja viihde</c:v>
                </c:pt>
                <c:pt idx="1">
                  <c:v>Naiset ja naisten elämä</c:v>
                </c:pt>
                <c:pt idx="2">
                  <c:v>Luonto, maa- ja metsätalous</c:v>
                </c:pt>
                <c:pt idx="3">
                  <c:v>Matkailu ja muut maat</c:v>
                </c:pt>
                <c:pt idx="4">
                  <c:v>Yleisaikakauslehdet</c:v>
                </c:pt>
                <c:pt idx="5">
                  <c:v>Asuminen, puutarha, pienrauta ja remontointi</c:v>
                </c:pt>
                <c:pt idx="6">
                  <c:v>Tekniikka ja tietotekniikka</c:v>
                </c:pt>
                <c:pt idx="7">
                  <c:v>Askartelu ja käsityöt</c:v>
                </c:pt>
                <c:pt idx="8">
                  <c:v>Ruoka ja juoma</c:v>
                </c:pt>
                <c:pt idx="9">
                  <c:v>Rakentaminen ja kiinteistönhuolto</c:v>
                </c:pt>
                <c:pt idx="10">
                  <c:v>Talous, markkinointi ja media</c:v>
                </c:pt>
              </c:strCache>
            </c:strRef>
          </c:cat>
          <c:val>
            <c:numRef>
              <c:f>Sheet1!$B$2:$B$12</c:f>
              <c:numCache>
                <c:formatCode>#,##0</c:formatCode>
                <c:ptCount val="11"/>
                <c:pt idx="0">
                  <c:v>48.594308391629632</c:v>
                </c:pt>
                <c:pt idx="1">
                  <c:v>46.500648485147671</c:v>
                </c:pt>
                <c:pt idx="2">
                  <c:v>43.048134587647226</c:v>
                </c:pt>
                <c:pt idx="3">
                  <c:v>43.01720195588701</c:v>
                </c:pt>
                <c:pt idx="4">
                  <c:v>36.829490040499216</c:v>
                </c:pt>
                <c:pt idx="5">
                  <c:v>33.981800983580023</c:v>
                </c:pt>
                <c:pt idx="6">
                  <c:v>30.54254669307517</c:v>
                </c:pt>
                <c:pt idx="7">
                  <c:v>30.411105551612192</c:v>
                </c:pt>
                <c:pt idx="8">
                  <c:v>29.990830672261676</c:v>
                </c:pt>
                <c:pt idx="9">
                  <c:v>29.771995531900913</c:v>
                </c:pt>
                <c:pt idx="10">
                  <c:v>24.924880484368064</c:v>
                </c:pt>
              </c:numCache>
            </c:numRef>
          </c:val>
          <c:extLst>
            <c:ext xmlns:c16="http://schemas.microsoft.com/office/drawing/2014/chart" uri="{C3380CC4-5D6E-409C-BE32-E72D297353CC}">
              <c16:uniqueId val="{00000000-D278-4D44-887F-5A85998BA97B}"/>
            </c:ext>
          </c:extLst>
        </c:ser>
        <c:ser>
          <c:idx val="1"/>
          <c:order val="1"/>
          <c:tx>
            <c:strRef>
              <c:f>Sheet1!$C$1</c:f>
              <c:strCache>
                <c:ptCount val="1"/>
                <c:pt idx="0">
                  <c:v>Instagram</c:v>
                </c:pt>
              </c:strCache>
            </c:strRef>
          </c:tx>
          <c:spPr>
            <a:solidFill>
              <a:schemeClr val="accent2"/>
            </a:solidFill>
            <a:ln>
              <a:noFill/>
            </a:ln>
            <a:effectLst/>
          </c:spPr>
          <c:invertIfNegative val="0"/>
          <c:cat>
            <c:strRef>
              <c:f>Sheet1!$A$2:$A$12</c:f>
              <c:strCache>
                <c:ptCount val="11"/>
                <c:pt idx="0">
                  <c:v>TV ja viihde</c:v>
                </c:pt>
                <c:pt idx="1">
                  <c:v>Naiset ja naisten elämä</c:v>
                </c:pt>
                <c:pt idx="2">
                  <c:v>Luonto, maa- ja metsätalous</c:v>
                </c:pt>
                <c:pt idx="3">
                  <c:v>Matkailu ja muut maat</c:v>
                </c:pt>
                <c:pt idx="4">
                  <c:v>Yleisaikakauslehdet</c:v>
                </c:pt>
                <c:pt idx="5">
                  <c:v>Asuminen, puutarha, pienrauta ja remontointi</c:v>
                </c:pt>
                <c:pt idx="6">
                  <c:v>Tekniikka ja tietotekniikka</c:v>
                </c:pt>
                <c:pt idx="7">
                  <c:v>Askartelu ja käsityöt</c:v>
                </c:pt>
                <c:pt idx="8">
                  <c:v>Ruoka ja juoma</c:v>
                </c:pt>
                <c:pt idx="9">
                  <c:v>Rakentaminen ja kiinteistönhuolto</c:v>
                </c:pt>
                <c:pt idx="10">
                  <c:v>Talous, markkinointi ja media</c:v>
                </c:pt>
              </c:strCache>
            </c:strRef>
          </c:cat>
          <c:val>
            <c:numRef>
              <c:f>Sheet1!$C$2:$C$12</c:f>
              <c:numCache>
                <c:formatCode>#,##0</c:formatCode>
                <c:ptCount val="11"/>
                <c:pt idx="0">
                  <c:v>15.954625064539316</c:v>
                </c:pt>
                <c:pt idx="1">
                  <c:v>39.887595907737094</c:v>
                </c:pt>
                <c:pt idx="2">
                  <c:v>44.736611600651685</c:v>
                </c:pt>
                <c:pt idx="3">
                  <c:v>47.975516234565731</c:v>
                </c:pt>
                <c:pt idx="4">
                  <c:v>8.9458632944871486</c:v>
                </c:pt>
                <c:pt idx="5">
                  <c:v>59.369150292460503</c:v>
                </c:pt>
                <c:pt idx="6">
                  <c:v>1.8232974844047904</c:v>
                </c:pt>
                <c:pt idx="7">
                  <c:v>66.132954770244012</c:v>
                </c:pt>
                <c:pt idx="8">
                  <c:v>63.468709976376076</c:v>
                </c:pt>
                <c:pt idx="9">
                  <c:v>32.14403048820553</c:v>
                </c:pt>
                <c:pt idx="10">
                  <c:v>5.2197607757095339</c:v>
                </c:pt>
              </c:numCache>
            </c:numRef>
          </c:val>
          <c:extLst>
            <c:ext xmlns:c16="http://schemas.microsoft.com/office/drawing/2014/chart" uri="{C3380CC4-5D6E-409C-BE32-E72D297353CC}">
              <c16:uniqueId val="{00000001-D278-4D44-887F-5A85998BA97B}"/>
            </c:ext>
          </c:extLst>
        </c:ser>
        <c:ser>
          <c:idx val="2"/>
          <c:order val="2"/>
          <c:tx>
            <c:strRef>
              <c:f>Sheet1!$D$1</c:f>
              <c:strCache>
                <c:ptCount val="1"/>
                <c:pt idx="0">
                  <c:v>X</c:v>
                </c:pt>
              </c:strCache>
            </c:strRef>
          </c:tx>
          <c:spPr>
            <a:solidFill>
              <a:schemeClr val="accent3"/>
            </a:solidFill>
            <a:ln>
              <a:noFill/>
            </a:ln>
            <a:effectLst/>
          </c:spPr>
          <c:invertIfNegative val="0"/>
          <c:cat>
            <c:strRef>
              <c:f>Sheet1!$A$2:$A$12</c:f>
              <c:strCache>
                <c:ptCount val="11"/>
                <c:pt idx="0">
                  <c:v>TV ja viihde</c:v>
                </c:pt>
                <c:pt idx="1">
                  <c:v>Naiset ja naisten elämä</c:v>
                </c:pt>
                <c:pt idx="2">
                  <c:v>Luonto, maa- ja metsätalous</c:v>
                </c:pt>
                <c:pt idx="3">
                  <c:v>Matkailu ja muut maat</c:v>
                </c:pt>
                <c:pt idx="4">
                  <c:v>Yleisaikakauslehdet</c:v>
                </c:pt>
                <c:pt idx="5">
                  <c:v>Asuminen, puutarha, pienrauta ja remontointi</c:v>
                </c:pt>
                <c:pt idx="6">
                  <c:v>Tekniikka ja tietotekniikka</c:v>
                </c:pt>
                <c:pt idx="7">
                  <c:v>Askartelu ja käsityöt</c:v>
                </c:pt>
                <c:pt idx="8">
                  <c:v>Ruoka ja juoma</c:v>
                </c:pt>
                <c:pt idx="9">
                  <c:v>Rakentaminen ja kiinteistönhuolto</c:v>
                </c:pt>
                <c:pt idx="10">
                  <c:v>Talous, markkinointi ja media</c:v>
                </c:pt>
              </c:strCache>
            </c:strRef>
          </c:cat>
          <c:val>
            <c:numRef>
              <c:f>Sheet1!$D$2:$D$12</c:f>
              <c:numCache>
                <c:formatCode>#,##0</c:formatCode>
                <c:ptCount val="11"/>
                <c:pt idx="0">
                  <c:v>25.225507962379908</c:v>
                </c:pt>
                <c:pt idx="1">
                  <c:v>0.88858172483585918</c:v>
                </c:pt>
                <c:pt idx="2">
                  <c:v>5.9176987894819826</c:v>
                </c:pt>
                <c:pt idx="3">
                  <c:v>6.752383297569212</c:v>
                </c:pt>
                <c:pt idx="4">
                  <c:v>53.355153318456068</c:v>
                </c:pt>
                <c:pt idx="5">
                  <c:v>0</c:v>
                </c:pt>
                <c:pt idx="6">
                  <c:v>56.931307035892118</c:v>
                </c:pt>
                <c:pt idx="7">
                  <c:v>0</c:v>
                </c:pt>
                <c:pt idx="8">
                  <c:v>0.59588338975051069</c:v>
                </c:pt>
                <c:pt idx="9">
                  <c:v>37.456468887574744</c:v>
                </c:pt>
                <c:pt idx="10">
                  <c:v>69.503728630347638</c:v>
                </c:pt>
              </c:numCache>
            </c:numRef>
          </c:val>
          <c:extLst>
            <c:ext xmlns:c16="http://schemas.microsoft.com/office/drawing/2014/chart" uri="{C3380CC4-5D6E-409C-BE32-E72D297353CC}">
              <c16:uniqueId val="{00000002-D278-4D44-887F-5A85998BA97B}"/>
            </c:ext>
          </c:extLst>
        </c:ser>
        <c:ser>
          <c:idx val="3"/>
          <c:order val="3"/>
          <c:tx>
            <c:strRef>
              <c:f>Sheet1!$E$1</c:f>
              <c:strCache>
                <c:ptCount val="1"/>
                <c:pt idx="0">
                  <c:v>Youtube</c:v>
                </c:pt>
              </c:strCache>
            </c:strRef>
          </c:tx>
          <c:spPr>
            <a:solidFill>
              <a:schemeClr val="accent4"/>
            </a:solidFill>
            <a:ln>
              <a:noFill/>
            </a:ln>
            <a:effectLst/>
          </c:spPr>
          <c:invertIfNegative val="0"/>
          <c:cat>
            <c:strRef>
              <c:f>Sheet1!$A$2:$A$12</c:f>
              <c:strCache>
                <c:ptCount val="11"/>
                <c:pt idx="0">
                  <c:v>TV ja viihde</c:v>
                </c:pt>
                <c:pt idx="1">
                  <c:v>Naiset ja naisten elämä</c:v>
                </c:pt>
                <c:pt idx="2">
                  <c:v>Luonto, maa- ja metsätalous</c:v>
                </c:pt>
                <c:pt idx="3">
                  <c:v>Matkailu ja muut maat</c:v>
                </c:pt>
                <c:pt idx="4">
                  <c:v>Yleisaikakauslehdet</c:v>
                </c:pt>
                <c:pt idx="5">
                  <c:v>Asuminen, puutarha, pienrauta ja remontointi</c:v>
                </c:pt>
                <c:pt idx="6">
                  <c:v>Tekniikka ja tietotekniikka</c:v>
                </c:pt>
                <c:pt idx="7">
                  <c:v>Askartelu ja käsityöt</c:v>
                </c:pt>
                <c:pt idx="8">
                  <c:v>Ruoka ja juoma</c:v>
                </c:pt>
                <c:pt idx="9">
                  <c:v>Rakentaminen ja kiinteistönhuolto</c:v>
                </c:pt>
                <c:pt idx="10">
                  <c:v>Talous, markkinointi ja media</c:v>
                </c:pt>
              </c:strCache>
            </c:strRef>
          </c:cat>
          <c:val>
            <c:numRef>
              <c:f>Sheet1!$E$2:$E$12</c:f>
              <c:numCache>
                <c:formatCode>#,##0</c:formatCode>
                <c:ptCount val="11"/>
                <c:pt idx="0">
                  <c:v>10.225052390738735</c:v>
                </c:pt>
                <c:pt idx="1">
                  <c:v>0.52058323273211948</c:v>
                </c:pt>
                <c:pt idx="2">
                  <c:v>6.2163866650316209</c:v>
                </c:pt>
                <c:pt idx="3">
                  <c:v>2.0227248742392794</c:v>
                </c:pt>
                <c:pt idx="4">
                  <c:v>0.86354244152409287</c:v>
                </c:pt>
                <c:pt idx="5">
                  <c:v>0.82345309023756363</c:v>
                </c:pt>
                <c:pt idx="6">
                  <c:v>0.442404161190604</c:v>
                </c:pt>
                <c:pt idx="7">
                  <c:v>1.4900103561828739</c:v>
                </c:pt>
                <c:pt idx="8">
                  <c:v>3.6421651413133524</c:v>
                </c:pt>
                <c:pt idx="9">
                  <c:v>0.61107825744135624</c:v>
                </c:pt>
                <c:pt idx="10">
                  <c:v>0.35163010957476243</c:v>
                </c:pt>
              </c:numCache>
            </c:numRef>
          </c:val>
          <c:extLst>
            <c:ext xmlns:c16="http://schemas.microsoft.com/office/drawing/2014/chart" uri="{C3380CC4-5D6E-409C-BE32-E72D297353CC}">
              <c16:uniqueId val="{00000003-D278-4D44-887F-5A85998BA97B}"/>
            </c:ext>
          </c:extLst>
        </c:ser>
        <c:ser>
          <c:idx val="4"/>
          <c:order val="4"/>
          <c:tx>
            <c:strRef>
              <c:f>Sheet1!$F$1</c:f>
              <c:strCache>
                <c:ptCount val="1"/>
                <c:pt idx="0">
                  <c:v>Pinterest</c:v>
                </c:pt>
              </c:strCache>
            </c:strRef>
          </c:tx>
          <c:spPr>
            <a:solidFill>
              <a:schemeClr val="accent2">
                <a:lumMod val="20000"/>
                <a:lumOff val="80000"/>
              </a:schemeClr>
            </a:solidFill>
            <a:ln>
              <a:noFill/>
            </a:ln>
            <a:effectLst/>
          </c:spPr>
          <c:invertIfNegative val="0"/>
          <c:cat>
            <c:strRef>
              <c:f>Sheet1!$A$2:$A$12</c:f>
              <c:strCache>
                <c:ptCount val="11"/>
                <c:pt idx="0">
                  <c:v>TV ja viihde</c:v>
                </c:pt>
                <c:pt idx="1">
                  <c:v>Naiset ja naisten elämä</c:v>
                </c:pt>
                <c:pt idx="2">
                  <c:v>Luonto, maa- ja metsätalous</c:v>
                </c:pt>
                <c:pt idx="3">
                  <c:v>Matkailu ja muut maat</c:v>
                </c:pt>
                <c:pt idx="4">
                  <c:v>Yleisaikakauslehdet</c:v>
                </c:pt>
                <c:pt idx="5">
                  <c:v>Asuminen, puutarha, pienrauta ja remontointi</c:v>
                </c:pt>
                <c:pt idx="6">
                  <c:v>Tekniikka ja tietotekniikka</c:v>
                </c:pt>
                <c:pt idx="7">
                  <c:v>Askartelu ja käsityöt</c:v>
                </c:pt>
                <c:pt idx="8">
                  <c:v>Ruoka ja juoma</c:v>
                </c:pt>
                <c:pt idx="9">
                  <c:v>Rakentaminen ja kiinteistönhuolto</c:v>
                </c:pt>
                <c:pt idx="10">
                  <c:v>Talous, markkinointi ja media</c:v>
                </c:pt>
              </c:strCache>
            </c:strRef>
          </c:cat>
          <c:val>
            <c:numRef>
              <c:f>Sheet1!$F$2:$F$12</c:f>
              <c:numCache>
                <c:formatCode>#,##0</c:formatCode>
                <c:ptCount val="11"/>
                <c:pt idx="0">
                  <c:v>5.0619071241280865E-4</c:v>
                </c:pt>
                <c:pt idx="1">
                  <c:v>7.1544292208753877</c:v>
                </c:pt>
                <c:pt idx="2">
                  <c:v>0</c:v>
                </c:pt>
                <c:pt idx="3">
                  <c:v>0.23217363773876948</c:v>
                </c:pt>
                <c:pt idx="4">
                  <c:v>5.9509050334738411E-3</c:v>
                </c:pt>
                <c:pt idx="5">
                  <c:v>5.2520838391195275</c:v>
                </c:pt>
                <c:pt idx="6">
                  <c:v>0</c:v>
                </c:pt>
                <c:pt idx="7">
                  <c:v>1.9659293219609257</c:v>
                </c:pt>
                <c:pt idx="8">
                  <c:v>2.04748875958416</c:v>
                </c:pt>
                <c:pt idx="9">
                  <c:v>9.8561009264734878E-3</c:v>
                </c:pt>
                <c:pt idx="10">
                  <c:v>0</c:v>
                </c:pt>
              </c:numCache>
            </c:numRef>
          </c:val>
          <c:extLst>
            <c:ext xmlns:c16="http://schemas.microsoft.com/office/drawing/2014/chart" uri="{C3380CC4-5D6E-409C-BE32-E72D297353CC}">
              <c16:uniqueId val="{00000004-D278-4D44-887F-5A85998BA97B}"/>
            </c:ext>
          </c:extLst>
        </c:ser>
        <c:ser>
          <c:idx val="5"/>
          <c:order val="5"/>
          <c:tx>
            <c:strRef>
              <c:f>Sheet1!$G$1</c:f>
              <c:strCache>
                <c:ptCount val="1"/>
                <c:pt idx="0">
                  <c:v>TikTok</c:v>
                </c:pt>
              </c:strCache>
            </c:strRef>
          </c:tx>
          <c:spPr>
            <a:solidFill>
              <a:schemeClr val="accent6"/>
            </a:solidFill>
            <a:ln>
              <a:noFill/>
            </a:ln>
            <a:effectLst/>
          </c:spPr>
          <c:invertIfNegative val="0"/>
          <c:cat>
            <c:strRef>
              <c:f>Sheet1!$A$2:$A$12</c:f>
              <c:strCache>
                <c:ptCount val="11"/>
                <c:pt idx="0">
                  <c:v>TV ja viihde</c:v>
                </c:pt>
                <c:pt idx="1">
                  <c:v>Naiset ja naisten elämä</c:v>
                </c:pt>
                <c:pt idx="2">
                  <c:v>Luonto, maa- ja metsätalous</c:v>
                </c:pt>
                <c:pt idx="3">
                  <c:v>Matkailu ja muut maat</c:v>
                </c:pt>
                <c:pt idx="4">
                  <c:v>Yleisaikakauslehdet</c:v>
                </c:pt>
                <c:pt idx="5">
                  <c:v>Asuminen, puutarha, pienrauta ja remontointi</c:v>
                </c:pt>
                <c:pt idx="6">
                  <c:v>Tekniikka ja tietotekniikka</c:v>
                </c:pt>
                <c:pt idx="7">
                  <c:v>Askartelu ja käsityöt</c:v>
                </c:pt>
                <c:pt idx="8">
                  <c:v>Ruoka ja juoma</c:v>
                </c:pt>
                <c:pt idx="9">
                  <c:v>Rakentaminen ja kiinteistönhuolto</c:v>
                </c:pt>
                <c:pt idx="10">
                  <c:v>Talous, markkinointi ja media</c:v>
                </c:pt>
              </c:strCache>
            </c:strRef>
          </c:cat>
          <c:val>
            <c:numRef>
              <c:f>Sheet1!$G$2:$G$12</c:f>
              <c:numCache>
                <c:formatCode>#,##0</c:formatCode>
                <c:ptCount val="11"/>
                <c:pt idx="0">
                  <c:v>0</c:v>
                </c:pt>
                <c:pt idx="1">
                  <c:v>5.0481614286718699</c:v>
                </c:pt>
                <c:pt idx="2">
                  <c:v>8.1168357187487231E-2</c:v>
                </c:pt>
                <c:pt idx="3">
                  <c:v>0</c:v>
                </c:pt>
                <c:pt idx="4">
                  <c:v>0</c:v>
                </c:pt>
                <c:pt idx="5">
                  <c:v>0.57351179460238244</c:v>
                </c:pt>
                <c:pt idx="6">
                  <c:v>10.260444625437314</c:v>
                </c:pt>
                <c:pt idx="7">
                  <c:v>0</c:v>
                </c:pt>
                <c:pt idx="8">
                  <c:v>0.25492206071422424</c:v>
                </c:pt>
                <c:pt idx="9">
                  <c:v>6.5707339509823246E-3</c:v>
                </c:pt>
                <c:pt idx="10">
                  <c:v>0</c:v>
                </c:pt>
              </c:numCache>
            </c:numRef>
          </c:val>
          <c:extLst>
            <c:ext xmlns:c16="http://schemas.microsoft.com/office/drawing/2014/chart" uri="{C3380CC4-5D6E-409C-BE32-E72D297353CC}">
              <c16:uniqueId val="{00000005-D278-4D44-887F-5A85998BA97B}"/>
            </c:ext>
          </c:extLst>
        </c:ser>
        <c:dLbls>
          <c:showLegendKey val="0"/>
          <c:showVal val="0"/>
          <c:showCatName val="0"/>
          <c:showSerName val="0"/>
          <c:showPercent val="0"/>
          <c:showBubbleSize val="0"/>
        </c:dLbls>
        <c:gapWidth val="150"/>
        <c:overlap val="100"/>
        <c:axId val="414058880"/>
        <c:axId val="389635184"/>
      </c:barChart>
      <c:catAx>
        <c:axId val="414058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Neue Haas Unica W1G" panose="020B0504030206020203" pitchFamily="34" charset="0"/>
                <a:ea typeface="+mn-ea"/>
                <a:cs typeface="+mn-cs"/>
              </a:defRPr>
            </a:pPr>
            <a:endParaRPr lang="en-FI"/>
          </a:p>
        </c:txPr>
        <c:crossAx val="389635184"/>
        <c:crosses val="autoZero"/>
        <c:auto val="1"/>
        <c:lblAlgn val="ctr"/>
        <c:lblOffset val="100"/>
        <c:noMultiLvlLbl val="0"/>
      </c:catAx>
      <c:valAx>
        <c:axId val="38963518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ue Haas Unica W1G" panose="020B0504030206020203" pitchFamily="34" charset="0"/>
                <a:ea typeface="+mn-ea"/>
                <a:cs typeface="+mn-cs"/>
              </a:defRPr>
            </a:pPr>
            <a:endParaRPr lang="en-FI"/>
          </a:p>
        </c:txPr>
        <c:crossAx val="414058880"/>
        <c:crosses val="autoZero"/>
        <c:crossBetween val="between"/>
        <c:majorUnit val="0.1"/>
      </c:valAx>
      <c:spPr>
        <a:noFill/>
        <a:ln>
          <a:noFill/>
        </a:ln>
        <a:effectLst/>
      </c:spPr>
    </c:plotArea>
    <c:legend>
      <c:legendPos val="t"/>
      <c:layout>
        <c:manualLayout>
          <c:xMode val="edge"/>
          <c:yMode val="edge"/>
          <c:x val="0.24628293174403651"/>
          <c:y val="2.2174248668733892E-2"/>
          <c:w val="0.56955379890974578"/>
          <c:h val="6.602142237224860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Neue Haas Unica W1G" panose="020B0504030206020203" pitchFamily="34" charset="0"/>
              <a:ea typeface="+mn-ea"/>
              <a:cs typeface="+mn-cs"/>
            </a:defRPr>
          </a:pPr>
          <a:endParaRPr lang="en-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Neue Haas Unica W1G" panose="020B0504030206020203" pitchFamily="34" charset="0"/>
        </a:defRPr>
      </a:pPr>
      <a:endParaRPr lang="en-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60651919459482"/>
          <c:y val="8.6377024944008007E-2"/>
          <c:w val="0.4930137293643384"/>
          <c:h val="0.83774559909858248"/>
        </c:manualLayout>
      </c:layout>
      <c:barChart>
        <c:barDir val="bar"/>
        <c:grouping val="clustered"/>
        <c:varyColors val="0"/>
        <c:ser>
          <c:idx val="0"/>
          <c:order val="0"/>
          <c:tx>
            <c:strRef>
              <c:f>Sheet1!$B$3</c:f>
              <c:strCache>
                <c:ptCount val="1"/>
                <c:pt idx="0">
                  <c:v>171</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spPr>
              <a:solidFill>
                <a:schemeClr val="accent2"/>
              </a:solidFill>
              <a:ln w="19050">
                <a:noFill/>
              </a:ln>
              <a:effectLst/>
            </c:spPr>
            <c:extLst>
              <c:ext xmlns:c16="http://schemas.microsoft.com/office/drawing/2014/chart" uri="{C3380CC4-5D6E-409C-BE32-E72D297353CC}">
                <c16:uniqueId val="{00000003-140B-734D-93E7-21C5B1CA5F1D}"/>
              </c:ext>
            </c:extLst>
          </c:dPt>
          <c:dPt>
            <c:idx val="2"/>
            <c:invertIfNegative val="0"/>
            <c:bubble3D val="0"/>
            <c:spPr>
              <a:solidFill>
                <a:schemeClr val="accent2"/>
              </a:solidFill>
              <a:ln w="19050">
                <a:noFill/>
              </a:ln>
              <a:effectLst/>
            </c:spPr>
            <c:extLst>
              <c:ext xmlns:c16="http://schemas.microsoft.com/office/drawing/2014/chart" uri="{C3380CC4-5D6E-409C-BE32-E72D297353CC}">
                <c16:uniqueId val="{00000005-140B-734D-93E7-21C5B1CA5F1D}"/>
              </c:ext>
            </c:extLst>
          </c:dPt>
          <c:dPt>
            <c:idx val="3"/>
            <c:invertIfNegative val="0"/>
            <c:bubble3D val="0"/>
            <c:spPr>
              <a:solidFill>
                <a:schemeClr val="accent2"/>
              </a:solidFill>
              <a:ln w="19050">
                <a:noFill/>
              </a:ln>
              <a:effectLst/>
            </c:spPr>
            <c:extLst>
              <c:ext xmlns:c16="http://schemas.microsoft.com/office/drawing/2014/chart" uri="{C3380CC4-5D6E-409C-BE32-E72D297353CC}">
                <c16:uniqueId val="{00000007-140B-734D-93E7-21C5B1CA5F1D}"/>
              </c:ext>
            </c:extLst>
          </c:dPt>
          <c:dPt>
            <c:idx val="4"/>
            <c:invertIfNegative val="0"/>
            <c:bubble3D val="0"/>
            <c:spPr>
              <a:solidFill>
                <a:schemeClr val="accent2"/>
              </a:solidFill>
              <a:ln w="19050">
                <a:noFill/>
              </a:ln>
              <a:effectLst/>
            </c:spPr>
            <c:extLst>
              <c:ext xmlns:c16="http://schemas.microsoft.com/office/drawing/2014/chart" uri="{C3380CC4-5D6E-409C-BE32-E72D297353CC}">
                <c16:uniqueId val="{00000009-F2A1-F046-A0A2-3730BFE713C2}"/>
              </c:ext>
            </c:extLst>
          </c:dPt>
          <c:dPt>
            <c:idx val="5"/>
            <c:invertIfNegative val="0"/>
            <c:bubble3D val="0"/>
            <c:spPr>
              <a:solidFill>
                <a:schemeClr val="accent2"/>
              </a:solidFill>
              <a:ln w="19050">
                <a:noFill/>
              </a:ln>
              <a:effectLst/>
            </c:spPr>
            <c:extLst>
              <c:ext xmlns:c16="http://schemas.microsoft.com/office/drawing/2014/chart" uri="{C3380CC4-5D6E-409C-BE32-E72D297353CC}">
                <c16:uniqueId val="{0000000B-3F7F-464C-956E-4D032235FF4E}"/>
              </c:ext>
            </c:extLst>
          </c:dPt>
          <c:dLbls>
            <c:dLbl>
              <c:idx val="0"/>
              <c:tx>
                <c:rich>
                  <a:bodyPr/>
                  <a:lstStyle/>
                  <a:p>
                    <a:fld id="{3F0AA6EB-39D6-D64E-B017-17CD22000646}" type="VALUE">
                      <a:rPr lang="en-US" smtClean="0"/>
                      <a:pPr/>
                      <a:t>[VALUE]</a:t>
                    </a:fld>
                    <a:r>
                      <a:rPr lang="en-US" dirty="0"/>
                      <a:t> </a:t>
                    </a:r>
                    <a:r>
                      <a:rPr lang="en-US" dirty="0">
                        <a:solidFill>
                          <a:schemeClr val="accent6"/>
                        </a:solidFill>
                      </a:rPr>
                      <a:t>(582)</a:t>
                    </a:r>
                  </a:p>
                </c:rich>
              </c:tx>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61377765759293"/>
                      <c:h val="8.674051602120951E-2"/>
                    </c:manualLayout>
                  </c15:layout>
                  <c15:dlblFieldTable/>
                  <c15:showDataLabelsRange val="0"/>
                </c:ext>
                <c:ext xmlns:c16="http://schemas.microsoft.com/office/drawing/2014/chart" uri="{C3380CC4-5D6E-409C-BE32-E72D297353CC}">
                  <c16:uniqueId val="{00000001-140B-734D-93E7-21C5B1CA5F1D}"/>
                </c:ext>
              </c:extLst>
            </c:dLbl>
            <c:dLbl>
              <c:idx val="1"/>
              <c:tx>
                <c:rich>
                  <a:bodyPr/>
                  <a:lstStyle/>
                  <a:p>
                    <a:fld id="{C6E447BD-C721-5340-9E7F-78854294C97C}" type="VALUE">
                      <a:rPr lang="en-US" smtClean="0"/>
                      <a:pPr/>
                      <a:t>[VALUE]</a:t>
                    </a:fld>
                    <a:r>
                      <a:rPr lang="en-US" dirty="0"/>
                      <a:t> </a:t>
                    </a:r>
                    <a:r>
                      <a:rPr lang="en-US" dirty="0">
                        <a:solidFill>
                          <a:schemeClr val="accent6"/>
                        </a:solidFill>
                      </a:rPr>
                      <a:t>(185)</a:t>
                    </a:r>
                  </a:p>
                </c:rich>
              </c:tx>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4299474761510933"/>
                      <c:h val="8.674051602120951E-2"/>
                    </c:manualLayout>
                  </c15:layout>
                  <c15:dlblFieldTable/>
                  <c15:showDataLabelsRange val="0"/>
                </c:ext>
                <c:ext xmlns:c16="http://schemas.microsoft.com/office/drawing/2014/chart" uri="{C3380CC4-5D6E-409C-BE32-E72D297353CC}">
                  <c16:uniqueId val="{00000003-140B-734D-93E7-21C5B1CA5F1D}"/>
                </c:ext>
              </c:extLst>
            </c:dLbl>
            <c:dLbl>
              <c:idx val="2"/>
              <c:tx>
                <c:rich>
                  <a:bodyPr/>
                  <a:lstStyle/>
                  <a:p>
                    <a:fld id="{287A1539-4725-0A4F-A283-F611C5F15DCE}" type="VALUE">
                      <a:rPr lang="en-US" smtClean="0"/>
                      <a:pPr/>
                      <a:t>[VALUE]</a:t>
                    </a:fld>
                    <a:r>
                      <a:rPr lang="en-US" dirty="0"/>
                      <a:t> </a:t>
                    </a:r>
                    <a:r>
                      <a:rPr lang="en-US" dirty="0">
                        <a:solidFill>
                          <a:schemeClr val="accent6"/>
                        </a:solidFill>
                      </a:rPr>
                      <a:t>(146)</a:t>
                    </a:r>
                  </a:p>
                </c:rich>
              </c:tx>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4132356414745628"/>
                      <c:h val="8.674051602120951E-2"/>
                    </c:manualLayout>
                  </c15:layout>
                  <c15:dlblFieldTable/>
                  <c15:showDataLabelsRange val="0"/>
                </c:ext>
                <c:ext xmlns:c16="http://schemas.microsoft.com/office/drawing/2014/chart" uri="{C3380CC4-5D6E-409C-BE32-E72D297353CC}">
                  <c16:uniqueId val="{00000005-140B-734D-93E7-21C5B1CA5F1D}"/>
                </c:ext>
              </c:extLst>
            </c:dLbl>
            <c:dLbl>
              <c:idx val="3"/>
              <c:tx>
                <c:rich>
                  <a:bodyPr/>
                  <a:lstStyle/>
                  <a:p>
                    <a:fld id="{486B7372-F357-5545-A792-BE7BE451ADEA}" type="VALUE">
                      <a:rPr lang="en-US" smtClean="0"/>
                      <a:pPr/>
                      <a:t>[VALUE]</a:t>
                    </a:fld>
                    <a:r>
                      <a:rPr lang="en-US" dirty="0"/>
                      <a:t> </a:t>
                    </a:r>
                    <a:r>
                      <a:rPr lang="en-US" dirty="0">
                        <a:solidFill>
                          <a:schemeClr val="accent6"/>
                        </a:solidFill>
                      </a:rPr>
                      <a:t>(104)</a:t>
                    </a:r>
                  </a:p>
                </c:rich>
              </c:tx>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4633711455041545"/>
                      <c:h val="8.674051602120951E-2"/>
                    </c:manualLayout>
                  </c15:layout>
                  <c15:dlblFieldTable/>
                  <c15:showDataLabelsRange val="0"/>
                </c:ext>
                <c:ext xmlns:c16="http://schemas.microsoft.com/office/drawing/2014/chart" uri="{C3380CC4-5D6E-409C-BE32-E72D297353CC}">
                  <c16:uniqueId val="{00000007-140B-734D-93E7-21C5B1CA5F1D}"/>
                </c:ext>
              </c:extLst>
            </c:dLbl>
            <c:dLbl>
              <c:idx val="4"/>
              <c:tx>
                <c:rich>
                  <a:bodyPr/>
                  <a:lstStyle/>
                  <a:p>
                    <a:fld id="{07D9C09B-BA34-D84B-B372-7F5158EB7D29}" type="VALUE">
                      <a:rPr lang="en-US" smtClean="0"/>
                      <a:pPr/>
                      <a:t>[VALUE]</a:t>
                    </a:fld>
                    <a:r>
                      <a:rPr lang="en-US" dirty="0"/>
                      <a:t> </a:t>
                    </a:r>
                    <a:r>
                      <a:rPr lang="en-US" dirty="0">
                        <a:solidFill>
                          <a:schemeClr val="accent6"/>
                        </a:solidFill>
                      </a:rPr>
                      <a:t>(99)</a:t>
                    </a:r>
                  </a:p>
                </c:rich>
              </c:tx>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0907814493371519"/>
                      <c:h val="8.674051602120951E-2"/>
                    </c:manualLayout>
                  </c15:layout>
                  <c15:dlblFieldTable/>
                  <c15:showDataLabelsRange val="0"/>
                </c:ext>
                <c:ext xmlns:c16="http://schemas.microsoft.com/office/drawing/2014/chart" uri="{C3380CC4-5D6E-409C-BE32-E72D297353CC}">
                  <c16:uniqueId val="{00000009-F2A1-F046-A0A2-3730BFE713C2}"/>
                </c:ext>
              </c:extLst>
            </c:dLbl>
            <c:dLbl>
              <c:idx val="5"/>
              <c:tx>
                <c:rich>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r>
                      <a:rPr lang="en-US" dirty="0"/>
                      <a:t>30 </a:t>
                    </a:r>
                    <a:r>
                      <a:rPr lang="en-US" dirty="0">
                        <a:solidFill>
                          <a:schemeClr val="accent6"/>
                        </a:solidFill>
                      </a:rPr>
                      <a:t>(32)</a:t>
                    </a:r>
                  </a:p>
                </c:rich>
              </c:tx>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028012061470602"/>
                      <c:h val="6.0734519174658462E-2"/>
                    </c:manualLayout>
                  </c15:layout>
                  <c15:showDataLabelsRange val="0"/>
                </c:ext>
                <c:ext xmlns:c16="http://schemas.microsoft.com/office/drawing/2014/chart" uri="{C3380CC4-5D6E-409C-BE32-E72D297353CC}">
                  <c16:uniqueId val="{0000000B-3F7F-464C-956E-4D032235FF4E}"/>
                </c:ext>
              </c:extLst>
            </c:dLbl>
            <c:dLbl>
              <c:idx val="6"/>
              <c:tx>
                <c:rich>
                  <a:bodyPr/>
                  <a:lstStyle/>
                  <a:p>
                    <a:fld id="{88673C0E-C238-BC49-8712-20BFAEF48E93}" type="VALUE">
                      <a:rPr lang="en-US" smtClean="0"/>
                      <a:pPr/>
                      <a:t>[VALUE]</a:t>
                    </a:fld>
                    <a:r>
                      <a:rPr lang="en-US" dirty="0"/>
                      <a:t> </a:t>
                    </a:r>
                    <a:r>
                      <a:rPr lang="en-US" dirty="0">
                        <a:solidFill>
                          <a:schemeClr val="accent6"/>
                        </a:solidFill>
                      </a:rPr>
                      <a:t>(16)</a:t>
                    </a:r>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C-B54B-1042-9AD9-D82F2CCEEEE1}"/>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7"/>
                <c:pt idx="0">
                  <c:v>Kaikki kanavat yhteensä</c:v>
                </c:pt>
                <c:pt idx="1">
                  <c:v>Facebook</c:v>
                </c:pt>
                <c:pt idx="2">
                  <c:v>Instagram</c:v>
                </c:pt>
                <c:pt idx="3">
                  <c:v>X</c:v>
                </c:pt>
                <c:pt idx="4">
                  <c:v>YouTube</c:v>
                </c:pt>
                <c:pt idx="5">
                  <c:v>Pinterest</c:v>
                </c:pt>
                <c:pt idx="6">
                  <c:v>TikTok</c:v>
                </c:pt>
              </c:strCache>
            </c:strRef>
          </c:cat>
          <c:val>
            <c:numRef>
              <c:f>Sheet1!$B$2:$B$8</c:f>
              <c:numCache>
                <c:formatCode>#\ ##0;\-#\ ##0;;@</c:formatCode>
                <c:ptCount val="7"/>
                <c:pt idx="0">
                  <c:v>483</c:v>
                </c:pt>
                <c:pt idx="1">
                  <c:v>171</c:v>
                </c:pt>
                <c:pt idx="2">
                  <c:v>130</c:v>
                </c:pt>
                <c:pt idx="3">
                  <c:v>70</c:v>
                </c:pt>
                <c:pt idx="4">
                  <c:v>63</c:v>
                </c:pt>
                <c:pt idx="5">
                  <c:v>30</c:v>
                </c:pt>
                <c:pt idx="6">
                  <c:v>19</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 ##0;\-#\ ##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026415225928873"/>
          <c:y val="8.6377024944008007E-2"/>
          <c:w val="0.46961716081719557"/>
          <c:h val="0.83774559909858248"/>
        </c:manualLayout>
      </c:layout>
      <c:barChart>
        <c:barDir val="bar"/>
        <c:grouping val="clustered"/>
        <c:varyColors val="0"/>
        <c:ser>
          <c:idx val="0"/>
          <c:order val="0"/>
          <c:tx>
            <c:strRef>
              <c:f>Sheet1!$B$3</c:f>
              <c:strCache>
                <c:ptCount val="1"/>
                <c:pt idx="0">
                  <c:v>13 131</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spPr>
              <a:solidFill>
                <a:schemeClr val="accent2"/>
              </a:solidFill>
              <a:ln w="19050">
                <a:noFill/>
              </a:ln>
              <a:effectLst/>
            </c:spPr>
            <c:extLst>
              <c:ext xmlns:c16="http://schemas.microsoft.com/office/drawing/2014/chart" uri="{C3380CC4-5D6E-409C-BE32-E72D297353CC}">
                <c16:uniqueId val="{00000003-140B-734D-93E7-21C5B1CA5F1D}"/>
              </c:ext>
            </c:extLst>
          </c:dPt>
          <c:dPt>
            <c:idx val="2"/>
            <c:invertIfNegative val="0"/>
            <c:bubble3D val="0"/>
            <c:spPr>
              <a:solidFill>
                <a:schemeClr val="accent2"/>
              </a:solidFill>
              <a:ln w="19050">
                <a:noFill/>
              </a:ln>
              <a:effectLst/>
            </c:spPr>
            <c:extLst>
              <c:ext xmlns:c16="http://schemas.microsoft.com/office/drawing/2014/chart" uri="{C3380CC4-5D6E-409C-BE32-E72D297353CC}">
                <c16:uniqueId val="{00000005-140B-734D-93E7-21C5B1CA5F1D}"/>
              </c:ext>
            </c:extLst>
          </c:dPt>
          <c:dPt>
            <c:idx val="3"/>
            <c:invertIfNegative val="0"/>
            <c:bubble3D val="0"/>
            <c:spPr>
              <a:solidFill>
                <a:schemeClr val="accent2"/>
              </a:solidFill>
              <a:ln w="19050">
                <a:noFill/>
              </a:ln>
              <a:effectLst/>
            </c:spPr>
            <c:extLst>
              <c:ext xmlns:c16="http://schemas.microsoft.com/office/drawing/2014/chart" uri="{C3380CC4-5D6E-409C-BE32-E72D297353CC}">
                <c16:uniqueId val="{00000007-140B-734D-93E7-21C5B1CA5F1D}"/>
              </c:ext>
            </c:extLst>
          </c:dPt>
          <c:dPt>
            <c:idx val="4"/>
            <c:invertIfNegative val="0"/>
            <c:bubble3D val="0"/>
            <c:spPr>
              <a:solidFill>
                <a:schemeClr val="accent2"/>
              </a:solidFill>
              <a:ln w="19050">
                <a:noFill/>
              </a:ln>
              <a:effectLst/>
            </c:spPr>
            <c:extLst>
              <c:ext xmlns:c16="http://schemas.microsoft.com/office/drawing/2014/chart" uri="{C3380CC4-5D6E-409C-BE32-E72D297353CC}">
                <c16:uniqueId val="{00000009-F2A1-F046-A0A2-3730BFE713C2}"/>
              </c:ext>
            </c:extLst>
          </c:dPt>
          <c:dPt>
            <c:idx val="5"/>
            <c:invertIfNegative val="0"/>
            <c:bubble3D val="0"/>
            <c:spPr>
              <a:solidFill>
                <a:schemeClr val="accent2"/>
              </a:solidFill>
              <a:ln w="19050">
                <a:noFill/>
              </a:ln>
              <a:effectLst/>
            </c:spPr>
            <c:extLst>
              <c:ext xmlns:c16="http://schemas.microsoft.com/office/drawing/2014/chart" uri="{C3380CC4-5D6E-409C-BE32-E72D297353CC}">
                <c16:uniqueId val="{0000000B-3F7F-464C-956E-4D032235FF4E}"/>
              </c:ext>
            </c:extLst>
          </c:dPt>
          <c:dLbls>
            <c:dLbl>
              <c:idx val="0"/>
              <c:tx>
                <c:rich>
                  <a:bodyPr/>
                  <a:lstStyle/>
                  <a:p>
                    <a:fld id="{E3F0CD29-B888-EF4F-88CA-F1AF24274D84}" type="VALUE">
                      <a:rPr lang="en-US" smtClean="0"/>
                      <a:pPr/>
                      <a:t>[VALUE]</a:t>
                    </a:fld>
                    <a:r>
                      <a:rPr lang="en-US" dirty="0"/>
                      <a:t> </a:t>
                    </a:r>
                    <a:r>
                      <a:rPr lang="en-US" dirty="0">
                        <a:solidFill>
                          <a:schemeClr val="accent6"/>
                        </a:solidFill>
                      </a:rPr>
                      <a:t>(23 631)</a:t>
                    </a:r>
                  </a:p>
                </c:rich>
              </c:tx>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20407531905458387"/>
                      <c:h val="8.674051602120951E-2"/>
                    </c:manualLayout>
                  </c15:layout>
                  <c15:dlblFieldTable/>
                  <c15:showDataLabelsRange val="0"/>
                </c:ext>
                <c:ext xmlns:c16="http://schemas.microsoft.com/office/drawing/2014/chart" uri="{C3380CC4-5D6E-409C-BE32-E72D297353CC}">
                  <c16:uniqueId val="{00000001-140B-734D-93E7-21C5B1CA5F1D}"/>
                </c:ext>
              </c:extLst>
            </c:dLbl>
            <c:dLbl>
              <c:idx val="1"/>
              <c:tx>
                <c:rich>
                  <a:bodyPr/>
                  <a:lstStyle/>
                  <a:p>
                    <a:fld id="{9B7C17B1-6C7C-0546-A1BB-E5921F0A803B}" type="VALUE">
                      <a:rPr lang="en-US" smtClean="0"/>
                      <a:pPr/>
                      <a:t>[VALUE]</a:t>
                    </a:fld>
                    <a:r>
                      <a:rPr lang="en-US" dirty="0"/>
                      <a:t> </a:t>
                    </a:r>
                    <a:r>
                      <a:rPr lang="en-US" dirty="0">
                        <a:solidFill>
                          <a:schemeClr val="accent6"/>
                        </a:solidFill>
                      </a:rPr>
                      <a:t>(12 333)</a:t>
                    </a:r>
                  </a:p>
                </c:rich>
              </c:tx>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21417058309170253"/>
                      <c:h val="8.674051602120951E-2"/>
                    </c:manualLayout>
                  </c15:layout>
                  <c15:dlblFieldTable/>
                  <c15:showDataLabelsRange val="0"/>
                </c:ext>
                <c:ext xmlns:c16="http://schemas.microsoft.com/office/drawing/2014/chart" uri="{C3380CC4-5D6E-409C-BE32-E72D297353CC}">
                  <c16:uniqueId val="{00000003-140B-734D-93E7-21C5B1CA5F1D}"/>
                </c:ext>
              </c:extLst>
            </c:dLbl>
            <c:dLbl>
              <c:idx val="2"/>
              <c:tx>
                <c:rich>
                  <a:bodyPr/>
                  <a:lstStyle/>
                  <a:p>
                    <a:fld id="{F5758502-B678-634C-89FB-C03949CF522A}" type="VALUE">
                      <a:rPr lang="en-US" smtClean="0"/>
                      <a:pPr/>
                      <a:t>[VALUE]</a:t>
                    </a:fld>
                    <a:r>
                      <a:rPr lang="en-US" dirty="0"/>
                      <a:t> </a:t>
                    </a:r>
                    <a:r>
                      <a:rPr lang="en-US" dirty="0">
                        <a:solidFill>
                          <a:schemeClr val="accent6"/>
                        </a:solidFill>
                      </a:rPr>
                      <a:t>(11 403)</a:t>
                    </a:r>
                  </a:p>
                </c:rich>
              </c:tx>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21082821615639646"/>
                      <c:h val="8.674051602120951E-2"/>
                    </c:manualLayout>
                  </c15:layout>
                  <c15:dlblFieldTable/>
                  <c15:showDataLabelsRange val="0"/>
                </c:ext>
                <c:ext xmlns:c16="http://schemas.microsoft.com/office/drawing/2014/chart" uri="{C3380CC4-5D6E-409C-BE32-E72D297353CC}">
                  <c16:uniqueId val="{00000005-140B-734D-93E7-21C5B1CA5F1D}"/>
                </c:ext>
              </c:extLst>
            </c:dLbl>
            <c:dLbl>
              <c:idx val="3"/>
              <c:tx>
                <c:rich>
                  <a:bodyPr/>
                  <a:lstStyle/>
                  <a:p>
                    <a:fld id="{E6EAA316-71A6-D741-A301-F63284E44535}" type="VALUE">
                      <a:rPr lang="en-US" smtClean="0"/>
                      <a:pPr/>
                      <a:t>[VALUE]</a:t>
                    </a:fld>
                    <a:r>
                      <a:rPr lang="en-US" dirty="0"/>
                      <a:t> </a:t>
                    </a:r>
                    <a:r>
                      <a:rPr lang="en-US" dirty="0">
                        <a:solidFill>
                          <a:schemeClr val="accent6"/>
                        </a:solidFill>
                      </a:rPr>
                      <a:t>(6 580)</a:t>
                    </a:r>
                  </a:p>
                </c:rich>
              </c:tx>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7858266535340594"/>
                      <c:h val="8.674051602120951E-2"/>
                    </c:manualLayout>
                  </c15:layout>
                  <c15:dlblFieldTable/>
                  <c15:showDataLabelsRange val="0"/>
                </c:ext>
                <c:ext xmlns:c16="http://schemas.microsoft.com/office/drawing/2014/chart" uri="{C3380CC4-5D6E-409C-BE32-E72D297353CC}">
                  <c16:uniqueId val="{00000007-140B-734D-93E7-21C5B1CA5F1D}"/>
                </c:ext>
              </c:extLst>
            </c:dLbl>
            <c:dLbl>
              <c:idx val="4"/>
              <c:tx>
                <c:rich>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fld id="{FFCC8F05-357E-284C-BBEE-3BEE1EF6A1D1}" type="VALUE">
                      <a:rPr lang="en-US" smtClean="0"/>
                      <a:pPr algn="ctr">
                        <a:defRPr sz="1600">
                          <a:solidFill>
                            <a:schemeClr val="tx2"/>
                          </a:solidFill>
                          <a:latin typeface="Neue Haas Unica W1G Medium" panose="020B0504030206020203" pitchFamily="34" charset="0"/>
                        </a:defRPr>
                      </a:pPr>
                      <a:t>[VALUE]</a:t>
                    </a:fld>
                    <a:r>
                      <a:rPr lang="en-US" dirty="0"/>
                      <a:t> </a:t>
                    </a:r>
                    <a:r>
                      <a:rPr lang="en-US" dirty="0">
                        <a:solidFill>
                          <a:schemeClr val="accent6"/>
                        </a:solidFill>
                      </a:rPr>
                      <a:t>(2 986)</a:t>
                    </a:r>
                  </a:p>
                </c:rich>
              </c:tx>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8751454883638916"/>
                      <c:h val="6.7137205277930767E-2"/>
                    </c:manualLayout>
                  </c15:layout>
                  <c15:dlblFieldTable/>
                  <c15:showDataLabelsRange val="0"/>
                </c:ext>
                <c:ext xmlns:c16="http://schemas.microsoft.com/office/drawing/2014/chart" uri="{C3380CC4-5D6E-409C-BE32-E72D297353CC}">
                  <c16:uniqueId val="{00000009-F2A1-F046-A0A2-3730BFE713C2}"/>
                </c:ext>
              </c:extLst>
            </c:dLbl>
            <c:dLbl>
              <c:idx val="5"/>
              <c:tx>
                <c:rich>
                  <a:bodyPr/>
                  <a:lstStyle/>
                  <a:p>
                    <a:fld id="{59F4EBBC-3A5F-CF4B-87FF-E502D89CF5E6}" type="VALUE">
                      <a:rPr lang="en-US" smtClean="0"/>
                      <a:pPr/>
                      <a:t>[VALUE]</a:t>
                    </a:fld>
                    <a:r>
                      <a:rPr lang="en-US" dirty="0"/>
                      <a:t> </a:t>
                    </a:r>
                    <a:r>
                      <a:rPr lang="en-US" dirty="0">
                        <a:solidFill>
                          <a:schemeClr val="accent6"/>
                        </a:solidFill>
                      </a:rPr>
                      <a:t>(1 987)</a:t>
                    </a:r>
                  </a:p>
                </c:rich>
              </c:tx>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8860976615932432"/>
                      <c:h val="8.674051602120951E-2"/>
                    </c:manualLayout>
                  </c15:layout>
                  <c15:dlblFieldTable/>
                  <c15:showDataLabelsRange val="0"/>
                </c:ext>
                <c:ext xmlns:c16="http://schemas.microsoft.com/office/drawing/2014/chart" uri="{C3380CC4-5D6E-409C-BE32-E72D297353CC}">
                  <c16:uniqueId val="{0000000B-3F7F-464C-956E-4D032235FF4E}"/>
                </c:ext>
              </c:extLst>
            </c:dLbl>
            <c:dLbl>
              <c:idx val="6"/>
              <c:tx>
                <c:rich>
                  <a:bodyPr/>
                  <a:lstStyle/>
                  <a:p>
                    <a:fld id="{65DE244C-FB74-1848-A70E-27379E9667D8}" type="VALUE">
                      <a:rPr lang="en-US" smtClean="0"/>
                      <a:pPr/>
                      <a:t>[VALUE]</a:t>
                    </a:fld>
                    <a:r>
                      <a:rPr lang="en-US" dirty="0"/>
                      <a:t> </a:t>
                    </a:r>
                    <a:r>
                      <a:rPr lang="en-US" dirty="0">
                        <a:solidFill>
                          <a:schemeClr val="accent6"/>
                        </a:solidFill>
                      </a:rPr>
                      <a:t>(3 952)</a:t>
                    </a:r>
                  </a:p>
                </c:rich>
              </c:tx>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9028094962697736"/>
                      <c:h val="8.674051602120951E-2"/>
                    </c:manualLayout>
                  </c15:layout>
                  <c15:dlblFieldTable/>
                  <c15:showDataLabelsRange val="0"/>
                </c:ext>
                <c:ext xmlns:c16="http://schemas.microsoft.com/office/drawing/2014/chart" uri="{C3380CC4-5D6E-409C-BE32-E72D297353CC}">
                  <c16:uniqueId val="{0000000C-8CBE-EC4A-9447-D4D45FA094F4}"/>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7"/>
                <c:pt idx="0">
                  <c:v>Kokonais-
seuraajamäärä</c:v>
                </c:pt>
                <c:pt idx="1">
                  <c:v>Facebook</c:v>
                </c:pt>
                <c:pt idx="2">
                  <c:v>Instagram</c:v>
                </c:pt>
                <c:pt idx="3">
                  <c:v>X</c:v>
                </c:pt>
                <c:pt idx="4">
                  <c:v>Pinterest</c:v>
                </c:pt>
                <c:pt idx="5">
                  <c:v>YouTube</c:v>
                </c:pt>
                <c:pt idx="6">
                  <c:v>TikTok</c:v>
                </c:pt>
              </c:strCache>
            </c:strRef>
          </c:cat>
          <c:val>
            <c:numRef>
              <c:f>Sheet1!$B$2:$B$8</c:f>
              <c:numCache>
                <c:formatCode>#,##0</c:formatCode>
                <c:ptCount val="7"/>
                <c:pt idx="0">
                  <c:v>25946.272251308899</c:v>
                </c:pt>
                <c:pt idx="1">
                  <c:v>13130.888888888889</c:v>
                </c:pt>
                <c:pt idx="2">
                  <c:v>13045.015384615384</c:v>
                </c:pt>
                <c:pt idx="3">
                  <c:v>8976.1714285714279</c:v>
                </c:pt>
                <c:pt idx="4">
                  <c:v>3532.3666666666668</c:v>
                </c:pt>
                <c:pt idx="5">
                  <c:v>3053.4761904761904</c:v>
                </c:pt>
                <c:pt idx="6">
                  <c:v>4622.7368421052633</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18163823123848"/>
          <c:y val="8.6377024944008007E-2"/>
          <c:w val="0.48243866545637254"/>
          <c:h val="0.83774559909858248"/>
        </c:manualLayout>
      </c:layout>
      <c:barChart>
        <c:barDir val="bar"/>
        <c:grouping val="clustered"/>
        <c:varyColors val="0"/>
        <c:ser>
          <c:idx val="0"/>
          <c:order val="0"/>
          <c:tx>
            <c:strRef>
              <c:f>Sheet1!$B$3</c:f>
              <c:strCache>
                <c:ptCount val="1"/>
                <c:pt idx="0">
                  <c:v>2 245 382</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5"/>
            <c:invertIfNegative val="0"/>
            <c:bubble3D val="0"/>
            <c:extLst>
              <c:ext xmlns:c16="http://schemas.microsoft.com/office/drawing/2014/chart" uri="{C3380CC4-5D6E-409C-BE32-E72D297353CC}">
                <c16:uniqueId val="{0000000B-5316-DD46-BB39-6FB38B06E09D}"/>
              </c:ext>
            </c:extLst>
          </c:dPt>
          <c:dLbls>
            <c:dLbl>
              <c:idx val="5"/>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3378549332398465"/>
                      <c:h val="7.0338632233042375E-2"/>
                    </c:manualLayout>
                  </c15:layout>
                </c:ext>
                <c:ext xmlns:c16="http://schemas.microsoft.com/office/drawing/2014/chart" uri="{C3380CC4-5D6E-409C-BE32-E72D297353CC}">
                  <c16:uniqueId val="{0000000B-5316-DD46-BB39-6FB38B06E09D}"/>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7"/>
                <c:pt idx="0">
                  <c:v>Kaikki kanavat yhteensä</c:v>
                </c:pt>
                <c:pt idx="1">
                  <c:v>Facebook</c:v>
                </c:pt>
                <c:pt idx="2">
                  <c:v>Instagram</c:v>
                </c:pt>
                <c:pt idx="3">
                  <c:v>X</c:v>
                </c:pt>
                <c:pt idx="4">
                  <c:v>YouTube</c:v>
                </c:pt>
                <c:pt idx="5">
                  <c:v>Pinterest</c:v>
                </c:pt>
                <c:pt idx="6">
                  <c:v>TikTok</c:v>
                </c:pt>
              </c:strCache>
            </c:strRef>
          </c:cat>
          <c:val>
            <c:numRef>
              <c:f>Sheet1!$B$2:$B$8</c:f>
              <c:numCache>
                <c:formatCode>#,##0</c:formatCode>
                <c:ptCount val="7"/>
                <c:pt idx="0">
                  <c:v>4955738</c:v>
                </c:pt>
                <c:pt idx="1">
                  <c:v>2245382</c:v>
                </c:pt>
                <c:pt idx="2">
                  <c:v>1695852</c:v>
                </c:pt>
                <c:pt idx="3">
                  <c:v>628332</c:v>
                </c:pt>
                <c:pt idx="4">
                  <c:v>192369</c:v>
                </c:pt>
                <c:pt idx="5">
                  <c:v>105971</c:v>
                </c:pt>
                <c:pt idx="6">
                  <c:v>87832</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1"/>
        <c:axPos val="b"/>
        <c:numFmt formatCode="#,##0" sourceLinked="1"/>
        <c:majorTickMark val="out"/>
        <c:minorTickMark val="none"/>
        <c:tickLblPos val="nextTo"/>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1"/>
    <c:plotArea>
      <c:layout>
        <c:manualLayout>
          <c:layoutTarget val="inner"/>
          <c:xMode val="edge"/>
          <c:yMode val="edge"/>
          <c:x val="7.7290917928356101E-2"/>
          <c:y val="4.0745561289009011E-2"/>
          <c:w val="0.92270908207164393"/>
          <c:h val="0.91850887742198195"/>
        </c:manualLayout>
      </c:layout>
      <c:barChart>
        <c:barDir val="col"/>
        <c:grouping val="clustered"/>
        <c:varyColors val="0"/>
        <c:ser>
          <c:idx val="0"/>
          <c:order val="0"/>
          <c:tx>
            <c:strRef>
              <c:f>Sheet1!$B$1</c:f>
              <c:strCache>
                <c:ptCount val="1"/>
                <c:pt idx="0">
                  <c:v>Kokonaisseuraajamäärän muutos</c:v>
                </c:pt>
              </c:strCache>
            </c:strRef>
          </c:tx>
          <c:spPr>
            <a:solidFill>
              <a:srgbClr val="FF6464"/>
            </a:solidFill>
          </c:spPr>
          <c:invertIfNegative val="0"/>
          <c:dPt>
            <c:idx val="4"/>
            <c:invertIfNegative val="0"/>
            <c:bubble3D val="0"/>
            <c:extLst>
              <c:ext xmlns:c16="http://schemas.microsoft.com/office/drawing/2014/chart" uri="{C3380CC4-5D6E-409C-BE32-E72D297353CC}">
                <c16:uniqueId val="{00000001-8B4E-2C46-ADAA-071CB52FF472}"/>
              </c:ext>
            </c:extLst>
          </c:dPt>
          <c:dPt>
            <c:idx val="7"/>
            <c:invertIfNegative val="0"/>
            <c:bubble3D val="0"/>
            <c:extLst>
              <c:ext xmlns:c16="http://schemas.microsoft.com/office/drawing/2014/chart" uri="{C3380CC4-5D6E-409C-BE32-E72D297353CC}">
                <c16:uniqueId val="{00000003-8B4E-2C46-ADAA-071CB52FF472}"/>
              </c:ext>
            </c:extLst>
          </c:dPt>
          <c:dLbls>
            <c:dLbl>
              <c:idx val="0"/>
              <c:layout>
                <c:manualLayout>
                  <c:x val="-1.8881685236185699E-3"/>
                  <c:y val="3.93579197406584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4E-2C46-ADAA-071CB52FF472}"/>
                </c:ext>
              </c:extLst>
            </c:dLbl>
            <c:dLbl>
              <c:idx val="1"/>
              <c:layout>
                <c:manualLayout>
                  <c:x val="3.3222139442998099E-3"/>
                  <c:y val="8.77460863172760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4E-2C46-ADAA-071CB52FF472}"/>
                </c:ext>
              </c:extLst>
            </c:dLbl>
            <c:dLbl>
              <c:idx val="2"/>
              <c:layout>
                <c:manualLayout>
                  <c:x val="-8.3055348607495305E-3"/>
                  <c:y val="4.38695885883105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B4E-2C46-ADAA-071CB52FF472}"/>
                </c:ext>
              </c:extLst>
            </c:dLbl>
            <c:dLbl>
              <c:idx val="3"/>
              <c:layout>
                <c:manualLayout>
                  <c:x val="5.4397983442295E-4"/>
                  <c:y val="-4.5185779883069702E-4"/>
                </c:manualLayout>
              </c:layout>
              <c:tx>
                <c:rich>
                  <a:bodyPr/>
                  <a:lstStyle/>
                  <a:p>
                    <a:fld id="{60D4950D-0C20-DF4A-AD6E-DE6770BF30ED}" type="VALUE">
                      <a:rPr lang="en-US"/>
                      <a:pPr/>
                      <a:t>[VALUE]</a:t>
                    </a:fld>
                    <a:endParaRPr lang="en-FI"/>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B4E-2C46-ADAA-071CB52FF472}"/>
                </c:ext>
              </c:extLst>
            </c:dLbl>
            <c:dLbl>
              <c:idx val="4"/>
              <c:layout>
                <c:manualLayout>
                  <c:x val="6.3870764481593456E-4"/>
                  <c:y val="-1.6532706243551167E-2"/>
                </c:manualLayout>
              </c:layout>
              <c:showLegendKey val="0"/>
              <c:showVal val="1"/>
              <c:showCatName val="0"/>
              <c:showSerName val="0"/>
              <c:showPercent val="0"/>
              <c:showBubbleSize val="0"/>
              <c:extLst>
                <c:ext xmlns:c15="http://schemas.microsoft.com/office/drawing/2012/chart" uri="{CE6537A1-D6FC-4f65-9D91-7224C49458BB}">
                  <c15:layout>
                    <c:manualLayout>
                      <c:w val="9.0473674723131114E-2"/>
                      <c:h val="6.9752716288304734E-2"/>
                    </c:manualLayout>
                  </c15:layout>
                </c:ext>
                <c:ext xmlns:c16="http://schemas.microsoft.com/office/drawing/2014/chart" uri="{C3380CC4-5D6E-409C-BE32-E72D297353CC}">
                  <c16:uniqueId val="{00000001-8B4E-2C46-ADAA-071CB52FF472}"/>
                </c:ext>
              </c:extLst>
            </c:dLbl>
            <c:numFmt formatCode="#,##0" sourceLinked="0"/>
            <c:spPr>
              <a:noFill/>
              <a:ln>
                <a:noFill/>
              </a:ln>
              <a:effectLst/>
            </c:spPr>
            <c:txPr>
              <a:bodyPr/>
              <a:lstStyle/>
              <a:p>
                <a:pPr>
                  <a:defRPr sz="1600" b="0" i="0">
                    <a:latin typeface="Neue Haas Unica W1G Medium" panose="020B0504030206020203" pitchFamily="34" charset="0"/>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Sheet1!$B$2:$B$13</c:f>
              <c:numCache>
                <c:formatCode>#,##0</c:formatCode>
                <c:ptCount val="12"/>
                <c:pt idx="0">
                  <c:v>-61871</c:v>
                </c:pt>
                <c:pt idx="1">
                  <c:v>19731</c:v>
                </c:pt>
                <c:pt idx="2">
                  <c:v>2348</c:v>
                </c:pt>
                <c:pt idx="3">
                  <c:v>15749</c:v>
                </c:pt>
                <c:pt idx="4">
                  <c:v>-38209</c:v>
                </c:pt>
                <c:pt idx="5">
                  <c:v>12057</c:v>
                </c:pt>
                <c:pt idx="6">
                  <c:v>8519</c:v>
                </c:pt>
                <c:pt idx="7">
                  <c:v>5907</c:v>
                </c:pt>
                <c:pt idx="8">
                  <c:v>2351</c:v>
                </c:pt>
                <c:pt idx="9">
                  <c:v>6337</c:v>
                </c:pt>
                <c:pt idx="10">
                  <c:v>-13783</c:v>
                </c:pt>
                <c:pt idx="11">
                  <c:v>10381</c:v>
                </c:pt>
              </c:numCache>
            </c:numRef>
          </c:val>
          <c:extLst>
            <c:ext xmlns:c16="http://schemas.microsoft.com/office/drawing/2014/chart" uri="{C3380CC4-5D6E-409C-BE32-E72D297353CC}">
              <c16:uniqueId val="{00000008-8B4E-2C46-ADAA-071CB52FF472}"/>
            </c:ext>
          </c:extLst>
        </c:ser>
        <c:dLbls>
          <c:showLegendKey val="0"/>
          <c:showVal val="0"/>
          <c:showCatName val="0"/>
          <c:showSerName val="0"/>
          <c:showPercent val="0"/>
          <c:showBubbleSize val="0"/>
        </c:dLbls>
        <c:gapWidth val="150"/>
        <c:axId val="-2116568240"/>
        <c:axId val="-2116565920"/>
      </c:barChart>
      <c:catAx>
        <c:axId val="-2116568240"/>
        <c:scaling>
          <c:orientation val="minMax"/>
        </c:scaling>
        <c:delete val="0"/>
        <c:axPos val="b"/>
        <c:numFmt formatCode="General" sourceLinked="0"/>
        <c:majorTickMark val="out"/>
        <c:minorTickMark val="none"/>
        <c:tickLblPos val="nextTo"/>
        <c:txPr>
          <a:bodyPr/>
          <a:lstStyle/>
          <a:p>
            <a:pPr>
              <a:defRPr sz="1600"/>
            </a:pPr>
            <a:endParaRPr lang="en-FI"/>
          </a:p>
        </c:txPr>
        <c:crossAx val="-2116565920"/>
        <c:crosses val="autoZero"/>
        <c:auto val="1"/>
        <c:lblAlgn val="ctr"/>
        <c:lblOffset val="100"/>
        <c:noMultiLvlLbl val="0"/>
      </c:catAx>
      <c:valAx>
        <c:axId val="-2116565920"/>
        <c:scaling>
          <c:orientation val="minMax"/>
        </c:scaling>
        <c:delete val="0"/>
        <c:axPos val="l"/>
        <c:majorGridlines>
          <c:spPr>
            <a:ln>
              <a:solidFill>
                <a:schemeClr val="bg1">
                  <a:lumMod val="85000"/>
                </a:schemeClr>
              </a:solidFill>
              <a:prstDash val="sysDash"/>
            </a:ln>
          </c:spPr>
        </c:majorGridlines>
        <c:numFmt formatCode="#,##0" sourceLinked="1"/>
        <c:majorTickMark val="out"/>
        <c:minorTickMark val="none"/>
        <c:tickLblPos val="nextTo"/>
        <c:spPr>
          <a:ln>
            <a:noFill/>
          </a:ln>
        </c:spPr>
        <c:txPr>
          <a:bodyPr/>
          <a:lstStyle/>
          <a:p>
            <a:pPr>
              <a:defRPr sz="1200"/>
            </a:pPr>
            <a:endParaRPr lang="en-FI"/>
          </a:p>
        </c:txPr>
        <c:crossAx val="-2116568240"/>
        <c:crosses val="autoZero"/>
        <c:crossBetween val="between"/>
      </c:valAx>
    </c:plotArea>
    <c:plotVisOnly val="1"/>
    <c:dispBlanksAs val="gap"/>
    <c:showDLblsOverMax val="0"/>
  </c:chart>
  <c:txPr>
    <a:bodyPr/>
    <a:lstStyle/>
    <a:p>
      <a:pPr>
        <a:defRPr sz="1800" b="0" i="0">
          <a:solidFill>
            <a:schemeClr val="accent1"/>
          </a:solidFill>
          <a:latin typeface="Neue Haas Unica W1G" panose="020B0504030206020203" pitchFamily="34" charset="0"/>
        </a:defRPr>
      </a:pPr>
      <a:endParaRPr lang="en-FI"/>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1"/>
    <c:plotArea>
      <c:layout/>
      <c:barChart>
        <c:barDir val="col"/>
        <c:grouping val="clustered"/>
        <c:varyColors val="0"/>
        <c:ser>
          <c:idx val="0"/>
          <c:order val="0"/>
          <c:tx>
            <c:strRef>
              <c:f>Sheet1!$B$1</c:f>
              <c:strCache>
                <c:ptCount val="1"/>
                <c:pt idx="0">
                  <c:v>Kokonaisseuraajamäärä</c:v>
                </c:pt>
              </c:strCache>
            </c:strRef>
          </c:tx>
          <c:spPr>
            <a:solidFill>
              <a:schemeClr val="accent2"/>
            </a:solidFill>
          </c:spPr>
          <c:invertIfNegative val="0"/>
          <c:dLbls>
            <c:dLbl>
              <c:idx val="0"/>
              <c:layout>
                <c:manualLayout>
                  <c:x val="-1.8881685236185699E-3"/>
                  <c:y val="3.93579197406584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CF-E843-8B67-AC2B2D9BEE80}"/>
                </c:ext>
              </c:extLst>
            </c:dLbl>
            <c:dLbl>
              <c:idx val="1"/>
              <c:layout>
                <c:manualLayout>
                  <c:x val="3.3222139442998099E-3"/>
                  <c:y val="8.77460863172760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CF-E843-8B67-AC2B2D9BEE80}"/>
                </c:ext>
              </c:extLst>
            </c:dLbl>
            <c:dLbl>
              <c:idx val="2"/>
              <c:layout>
                <c:manualLayout>
                  <c:x val="-8.3055348607495305E-3"/>
                  <c:y val="4.38695885883105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CF-E843-8B67-AC2B2D9BEE80}"/>
                </c:ext>
              </c:extLst>
            </c:dLbl>
            <c:dLbl>
              <c:idx val="3"/>
              <c:layout>
                <c:manualLayout>
                  <c:x val="5.4397983442295E-4"/>
                  <c:y val="-4.5185779883069702E-4"/>
                </c:manualLayout>
              </c:layout>
              <c:tx>
                <c:rich>
                  <a:bodyPr/>
                  <a:lstStyle/>
                  <a:p>
                    <a:fld id="{60D4950D-0C20-DF4A-AD6E-DE6770BF30ED}" type="VALUE">
                      <a:rPr lang="en-US"/>
                      <a:pPr/>
                      <a:t>[VALUE]</a:t>
                    </a:fld>
                    <a:endParaRPr lang="en-FI"/>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FCF-E843-8B67-AC2B2D9BEE80}"/>
                </c:ext>
              </c:extLst>
            </c:dLbl>
            <c:numFmt formatCode="#,##0" sourceLinked="0"/>
            <c:spPr>
              <a:noFill/>
              <a:ln>
                <a:noFill/>
              </a:ln>
              <a:effectLst/>
            </c:spPr>
            <c:txPr>
              <a:bodyPr/>
              <a:lstStyle/>
              <a:p>
                <a:pPr>
                  <a:defRPr sz="1400" b="0" i="0">
                    <a:solidFill>
                      <a:schemeClr val="accent1"/>
                    </a:solidFill>
                    <a:latin typeface="Neue Haas Unica W1G Medium" panose="020B0504030206020203" pitchFamily="34" charset="0"/>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Sheet1!$B$2:$B$10</c:f>
              <c:numCache>
                <c:formatCode>#,##0</c:formatCode>
                <c:ptCount val="9"/>
                <c:pt idx="0">
                  <c:v>2583267</c:v>
                </c:pt>
                <c:pt idx="1">
                  <c:v>3149774</c:v>
                </c:pt>
                <c:pt idx="2">
                  <c:v>3589283</c:v>
                </c:pt>
                <c:pt idx="3">
                  <c:v>3992044</c:v>
                </c:pt>
                <c:pt idx="4">
                  <c:v>4482528</c:v>
                </c:pt>
                <c:pt idx="5">
                  <c:v>4497902</c:v>
                </c:pt>
                <c:pt idx="6">
                  <c:v>4843847</c:v>
                </c:pt>
                <c:pt idx="7">
                  <c:v>4986221</c:v>
                </c:pt>
                <c:pt idx="8">
                  <c:v>4955738</c:v>
                </c:pt>
              </c:numCache>
            </c:numRef>
          </c:val>
          <c:extLst>
            <c:ext xmlns:c16="http://schemas.microsoft.com/office/drawing/2014/chart" uri="{C3380CC4-5D6E-409C-BE32-E72D297353CC}">
              <c16:uniqueId val="{00000004-FFCF-E843-8B67-AC2B2D9BEE80}"/>
            </c:ext>
          </c:extLst>
        </c:ser>
        <c:dLbls>
          <c:showLegendKey val="0"/>
          <c:showVal val="0"/>
          <c:showCatName val="0"/>
          <c:showSerName val="0"/>
          <c:showPercent val="0"/>
          <c:showBubbleSize val="0"/>
        </c:dLbls>
        <c:gapWidth val="150"/>
        <c:axId val="-2116568240"/>
        <c:axId val="-2116565920"/>
      </c:barChart>
      <c:catAx>
        <c:axId val="-2116568240"/>
        <c:scaling>
          <c:orientation val="minMax"/>
        </c:scaling>
        <c:delete val="0"/>
        <c:axPos val="b"/>
        <c:numFmt formatCode="General" sourceLinked="0"/>
        <c:majorTickMark val="out"/>
        <c:minorTickMark val="none"/>
        <c:tickLblPos val="nextTo"/>
        <c:txPr>
          <a:bodyPr/>
          <a:lstStyle/>
          <a:p>
            <a:pPr>
              <a:defRPr>
                <a:solidFill>
                  <a:schemeClr val="accent1"/>
                </a:solidFill>
              </a:defRPr>
            </a:pPr>
            <a:endParaRPr lang="en-FI"/>
          </a:p>
        </c:txPr>
        <c:crossAx val="-2116565920"/>
        <c:crosses val="autoZero"/>
        <c:auto val="1"/>
        <c:lblAlgn val="ctr"/>
        <c:lblOffset val="100"/>
        <c:noMultiLvlLbl val="0"/>
      </c:catAx>
      <c:valAx>
        <c:axId val="-2116565920"/>
        <c:scaling>
          <c:orientation val="minMax"/>
        </c:scaling>
        <c:delete val="0"/>
        <c:axPos val="l"/>
        <c:majorGridlines>
          <c:spPr>
            <a:ln>
              <a:solidFill>
                <a:schemeClr val="bg1">
                  <a:lumMod val="85000"/>
                </a:schemeClr>
              </a:solidFill>
              <a:prstDash val="sysDash"/>
            </a:ln>
          </c:spPr>
        </c:majorGridlines>
        <c:numFmt formatCode="#,##0" sourceLinked="1"/>
        <c:majorTickMark val="out"/>
        <c:minorTickMark val="none"/>
        <c:tickLblPos val="nextTo"/>
        <c:spPr>
          <a:ln>
            <a:noFill/>
          </a:ln>
        </c:spPr>
        <c:txPr>
          <a:bodyPr/>
          <a:lstStyle/>
          <a:p>
            <a:pPr>
              <a:defRPr sz="1400">
                <a:solidFill>
                  <a:schemeClr val="bg1">
                    <a:lumMod val="50000"/>
                  </a:schemeClr>
                </a:solidFill>
              </a:defRPr>
            </a:pPr>
            <a:endParaRPr lang="en-FI"/>
          </a:p>
        </c:txPr>
        <c:crossAx val="-2116568240"/>
        <c:crosses val="autoZero"/>
        <c:crossBetween val="between"/>
      </c:valAx>
    </c:plotArea>
    <c:plotVisOnly val="1"/>
    <c:dispBlanksAs val="gap"/>
    <c:showDLblsOverMax val="0"/>
  </c:chart>
  <c:txPr>
    <a:bodyPr/>
    <a:lstStyle/>
    <a:p>
      <a:pPr>
        <a:defRPr sz="1800" b="0" i="0">
          <a:latin typeface="Neue Haas Unica W1G" panose="020B0504030206020203" pitchFamily="34" charset="0"/>
        </a:defRPr>
      </a:pPr>
      <a:endParaRPr lang="en-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1"/>
    <c:plotArea>
      <c:layout/>
      <c:barChart>
        <c:barDir val="col"/>
        <c:grouping val="clustered"/>
        <c:varyColors val="0"/>
        <c:ser>
          <c:idx val="0"/>
          <c:order val="0"/>
          <c:tx>
            <c:strRef>
              <c:f>Sheet1!$B$1</c:f>
              <c:strCache>
                <c:ptCount val="1"/>
                <c:pt idx="0">
                  <c:v>Kokonaisseuraajamäärä</c:v>
                </c:pt>
              </c:strCache>
            </c:strRef>
          </c:tx>
          <c:spPr>
            <a:solidFill>
              <a:schemeClr val="accent2"/>
            </a:solidFill>
          </c:spPr>
          <c:invertIfNegative val="0"/>
          <c:dLbls>
            <c:dLbl>
              <c:idx val="0"/>
              <c:layout>
                <c:manualLayout>
                  <c:x val="-1.8881685236185699E-3"/>
                  <c:y val="3.93579197406584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CF-E843-8B67-AC2B2D9BEE80}"/>
                </c:ext>
              </c:extLst>
            </c:dLbl>
            <c:dLbl>
              <c:idx val="1"/>
              <c:layout>
                <c:manualLayout>
                  <c:x val="3.3222139442998099E-3"/>
                  <c:y val="8.77460863172760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CF-E843-8B67-AC2B2D9BEE80}"/>
                </c:ext>
              </c:extLst>
            </c:dLbl>
            <c:dLbl>
              <c:idx val="2"/>
              <c:layout>
                <c:manualLayout>
                  <c:x val="-8.3055348607495305E-3"/>
                  <c:y val="4.38695885883105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CF-E843-8B67-AC2B2D9BEE80}"/>
                </c:ext>
              </c:extLst>
            </c:dLbl>
            <c:numFmt formatCode="#,##0" sourceLinked="0"/>
            <c:spPr>
              <a:noFill/>
              <a:ln>
                <a:noFill/>
              </a:ln>
              <a:effectLst/>
            </c:spPr>
            <c:txPr>
              <a:bodyPr/>
              <a:lstStyle/>
              <a:p>
                <a:pPr>
                  <a:defRPr b="0" i="0">
                    <a:solidFill>
                      <a:schemeClr val="accent1"/>
                    </a:solidFill>
                    <a:latin typeface="Neue Haas Unica W1G Medium" panose="020B0504030206020203" pitchFamily="34" charset="0"/>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Yleisömediat
(116 kpl)</c:v>
                </c:pt>
                <c:pt idx="1">
                  <c:v>Ammatti- ja järjestömediat
(69 kpl)</c:v>
                </c:pt>
                <c:pt idx="2">
                  <c:v>Asiakasmediat
(6 kpl)</c:v>
                </c:pt>
              </c:strCache>
            </c:strRef>
          </c:cat>
          <c:val>
            <c:numRef>
              <c:f>Sheet1!$B$2:$B$4</c:f>
              <c:numCache>
                <c:formatCode>#,##0</c:formatCode>
                <c:ptCount val="3"/>
                <c:pt idx="0">
                  <c:v>3849491</c:v>
                </c:pt>
                <c:pt idx="1">
                  <c:v>784831</c:v>
                </c:pt>
                <c:pt idx="2">
                  <c:v>321416</c:v>
                </c:pt>
              </c:numCache>
            </c:numRef>
          </c:val>
          <c:extLst>
            <c:ext xmlns:c16="http://schemas.microsoft.com/office/drawing/2014/chart" uri="{C3380CC4-5D6E-409C-BE32-E72D297353CC}">
              <c16:uniqueId val="{00000004-FFCF-E843-8B67-AC2B2D9BEE80}"/>
            </c:ext>
          </c:extLst>
        </c:ser>
        <c:dLbls>
          <c:showLegendKey val="0"/>
          <c:showVal val="0"/>
          <c:showCatName val="0"/>
          <c:showSerName val="0"/>
          <c:showPercent val="0"/>
          <c:showBubbleSize val="0"/>
        </c:dLbls>
        <c:gapWidth val="150"/>
        <c:axId val="-2116568240"/>
        <c:axId val="-2116565920"/>
      </c:barChart>
      <c:catAx>
        <c:axId val="-2116568240"/>
        <c:scaling>
          <c:orientation val="minMax"/>
        </c:scaling>
        <c:delete val="0"/>
        <c:axPos val="b"/>
        <c:numFmt formatCode="General" sourceLinked="0"/>
        <c:majorTickMark val="out"/>
        <c:minorTickMark val="none"/>
        <c:tickLblPos val="nextTo"/>
        <c:txPr>
          <a:bodyPr/>
          <a:lstStyle/>
          <a:p>
            <a:pPr>
              <a:defRPr>
                <a:solidFill>
                  <a:schemeClr val="accent1"/>
                </a:solidFill>
              </a:defRPr>
            </a:pPr>
            <a:endParaRPr lang="en-FI"/>
          </a:p>
        </c:txPr>
        <c:crossAx val="-2116565920"/>
        <c:crosses val="autoZero"/>
        <c:auto val="1"/>
        <c:lblAlgn val="ctr"/>
        <c:lblOffset val="100"/>
        <c:noMultiLvlLbl val="0"/>
      </c:catAx>
      <c:valAx>
        <c:axId val="-2116565920"/>
        <c:scaling>
          <c:orientation val="minMax"/>
        </c:scaling>
        <c:delete val="0"/>
        <c:axPos val="l"/>
        <c:majorGridlines>
          <c:spPr>
            <a:ln>
              <a:solidFill>
                <a:schemeClr val="bg1">
                  <a:lumMod val="85000"/>
                </a:schemeClr>
              </a:solidFill>
              <a:prstDash val="sysDash"/>
            </a:ln>
          </c:spPr>
        </c:majorGridlines>
        <c:numFmt formatCode="#,##0" sourceLinked="1"/>
        <c:majorTickMark val="out"/>
        <c:minorTickMark val="none"/>
        <c:tickLblPos val="nextTo"/>
        <c:spPr>
          <a:ln>
            <a:noFill/>
          </a:ln>
        </c:spPr>
        <c:txPr>
          <a:bodyPr/>
          <a:lstStyle/>
          <a:p>
            <a:pPr>
              <a:defRPr sz="1400">
                <a:solidFill>
                  <a:schemeClr val="bg1">
                    <a:lumMod val="50000"/>
                  </a:schemeClr>
                </a:solidFill>
              </a:defRPr>
            </a:pPr>
            <a:endParaRPr lang="en-FI"/>
          </a:p>
        </c:txPr>
        <c:crossAx val="-2116568240"/>
        <c:crosses val="autoZero"/>
        <c:crossBetween val="between"/>
      </c:valAx>
    </c:plotArea>
    <c:plotVisOnly val="1"/>
    <c:dispBlanksAs val="gap"/>
    <c:showDLblsOverMax val="0"/>
  </c:chart>
  <c:txPr>
    <a:bodyPr/>
    <a:lstStyle/>
    <a:p>
      <a:pPr>
        <a:defRPr sz="1800" b="0" i="0">
          <a:latin typeface="Neue Haas Unica W1G" panose="020B0504030206020203" pitchFamily="34" charset="0"/>
        </a:defRPr>
      </a:pPr>
      <a:endParaRPr lang="en-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Facebook</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Neue Haas Unica W1G Medium" panose="020B0504030206020203" pitchFamily="34" charset="0"/>
                    <a:ea typeface="+mn-ea"/>
                    <a:cs typeface="+mn-cs"/>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Ammatti- ja järjestömediat</c:v>
                </c:pt>
                <c:pt idx="1">
                  <c:v>Asiakasmediat</c:v>
                </c:pt>
                <c:pt idx="2">
                  <c:v>Yleisömediat</c:v>
                </c:pt>
              </c:strCache>
            </c:strRef>
          </c:cat>
          <c:val>
            <c:numRef>
              <c:f>Sheet1!$B$2:$B$4</c:f>
              <c:numCache>
                <c:formatCode>0</c:formatCode>
                <c:ptCount val="3"/>
                <c:pt idx="0">
                  <c:v>39.318394325326452</c:v>
                </c:pt>
                <c:pt idx="1">
                  <c:v>41.006473012611856</c:v>
                </c:pt>
                <c:pt idx="2">
                  <c:v>47.437274575078362</c:v>
                </c:pt>
              </c:numCache>
            </c:numRef>
          </c:val>
          <c:extLst>
            <c:ext xmlns:c16="http://schemas.microsoft.com/office/drawing/2014/chart" uri="{C3380CC4-5D6E-409C-BE32-E72D297353CC}">
              <c16:uniqueId val="{00000000-204D-A04A-BC9A-61D37233BE07}"/>
            </c:ext>
          </c:extLst>
        </c:ser>
        <c:ser>
          <c:idx val="1"/>
          <c:order val="1"/>
          <c:tx>
            <c:strRef>
              <c:f>Sheet1!$C$1</c:f>
              <c:strCache>
                <c:ptCount val="1"/>
                <c:pt idx="0">
                  <c:v>Instagram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1"/>
                    </a:solidFill>
                    <a:latin typeface="Neue Haas Unica W1G Medium" panose="020B0504030206020203" pitchFamily="34" charset="0"/>
                    <a:ea typeface="+mn-ea"/>
                    <a:cs typeface="+mn-cs"/>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Ammatti- ja järjestömediat</c:v>
                </c:pt>
                <c:pt idx="1">
                  <c:v>Asiakasmediat</c:v>
                </c:pt>
                <c:pt idx="2">
                  <c:v>Yleisömediat</c:v>
                </c:pt>
              </c:strCache>
            </c:strRef>
          </c:cat>
          <c:val>
            <c:numRef>
              <c:f>Sheet1!$C$2:$C$4</c:f>
              <c:numCache>
                <c:formatCode>0</c:formatCode>
                <c:ptCount val="3"/>
                <c:pt idx="0">
                  <c:v>17</c:v>
                </c:pt>
                <c:pt idx="1">
                  <c:v>44</c:v>
                </c:pt>
                <c:pt idx="2">
                  <c:v>37</c:v>
                </c:pt>
              </c:numCache>
            </c:numRef>
          </c:val>
          <c:extLst>
            <c:ext xmlns:c16="http://schemas.microsoft.com/office/drawing/2014/chart" uri="{C3380CC4-5D6E-409C-BE32-E72D297353CC}">
              <c16:uniqueId val="{00000001-204D-A04A-BC9A-61D37233BE07}"/>
            </c:ext>
          </c:extLst>
        </c:ser>
        <c:ser>
          <c:idx val="2"/>
          <c:order val="2"/>
          <c:tx>
            <c:strRef>
              <c:f>Sheet1!$D$1</c:f>
              <c:strCache>
                <c:ptCount val="1"/>
                <c:pt idx="0">
                  <c:v>X</c:v>
                </c:pt>
              </c:strCache>
            </c:strRef>
          </c:tx>
          <c:spPr>
            <a:solidFill>
              <a:schemeClr val="accent3"/>
            </a:solidFill>
            <a:ln>
              <a:noFill/>
            </a:ln>
            <a:effectLst/>
          </c:spPr>
          <c:invertIfNegative val="0"/>
          <c:dLbls>
            <c:dLbl>
              <c:idx val="0"/>
              <c:layout>
                <c:manualLayout>
                  <c:x val="-1.041666666666681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4D-A04A-BC9A-61D37233BE07}"/>
                </c:ext>
              </c:extLst>
            </c:dLbl>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Ammatti- ja järjestömediat</c:v>
                </c:pt>
                <c:pt idx="1">
                  <c:v>Asiakasmediat</c:v>
                </c:pt>
                <c:pt idx="2">
                  <c:v>Yleisömediat</c:v>
                </c:pt>
              </c:strCache>
            </c:strRef>
          </c:cat>
          <c:val>
            <c:numRef>
              <c:f>Sheet1!$D$2:$D$4</c:f>
              <c:numCache>
                <c:formatCode>0</c:formatCode>
                <c:ptCount val="3"/>
                <c:pt idx="0">
                  <c:v>39</c:v>
                </c:pt>
                <c:pt idx="1">
                  <c:v>0.40409916209760266</c:v>
                </c:pt>
                <c:pt idx="2">
                  <c:v>8</c:v>
                </c:pt>
              </c:numCache>
            </c:numRef>
          </c:val>
          <c:extLst>
            <c:ext xmlns:c16="http://schemas.microsoft.com/office/drawing/2014/chart" uri="{C3380CC4-5D6E-409C-BE32-E72D297353CC}">
              <c16:uniqueId val="{00000003-204D-A04A-BC9A-61D37233BE07}"/>
            </c:ext>
          </c:extLst>
        </c:ser>
        <c:ser>
          <c:idx val="3"/>
          <c:order val="3"/>
          <c:tx>
            <c:strRef>
              <c:f>Sheet1!$E$1</c:f>
              <c:strCache>
                <c:ptCount val="1"/>
                <c:pt idx="0">
                  <c:v>YouTube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Ammatti- ja järjestömediat</c:v>
                </c:pt>
                <c:pt idx="1">
                  <c:v>Asiakasmediat</c:v>
                </c:pt>
                <c:pt idx="2">
                  <c:v>Yleisömediat</c:v>
                </c:pt>
              </c:strCache>
            </c:strRef>
          </c:cat>
          <c:val>
            <c:numRef>
              <c:f>Sheet1!$E$2:$E$4</c:f>
              <c:numCache>
                <c:formatCode>0</c:formatCode>
                <c:ptCount val="3"/>
                <c:pt idx="0">
                  <c:v>3.6740931807190069</c:v>
                </c:pt>
                <c:pt idx="1">
                  <c:v>6.1122318897978882</c:v>
                </c:pt>
                <c:pt idx="2">
                  <c:v>3.819651831513986</c:v>
                </c:pt>
              </c:numCache>
            </c:numRef>
          </c:val>
          <c:extLst>
            <c:ext xmlns:c16="http://schemas.microsoft.com/office/drawing/2014/chart" uri="{C3380CC4-5D6E-409C-BE32-E72D297353CC}">
              <c16:uniqueId val="{00000004-204D-A04A-BC9A-61D37233BE07}"/>
            </c:ext>
          </c:extLst>
        </c:ser>
        <c:ser>
          <c:idx val="4"/>
          <c:order val="4"/>
          <c:tx>
            <c:strRef>
              <c:f>Sheet1!$F$1</c:f>
              <c:strCache>
                <c:ptCount val="1"/>
                <c:pt idx="0">
                  <c:v>Pinterest</c:v>
                </c:pt>
              </c:strCache>
            </c:strRef>
          </c:tx>
          <c:spPr>
            <a:solidFill>
              <a:schemeClr val="accent2">
                <a:lumMod val="20000"/>
                <a:lumOff val="80000"/>
              </a:schemeClr>
            </a:solidFill>
            <a:ln>
              <a:noFill/>
            </a:ln>
            <a:effectLst/>
          </c:spPr>
          <c:invertIfNegative val="0"/>
          <c:dLbls>
            <c:dLbl>
              <c:idx val="0"/>
              <c:layout>
                <c:manualLayout>
                  <c:x val="6.6430825834549821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04D-A04A-BC9A-61D37233BE07}"/>
                </c:ext>
              </c:extLst>
            </c:dLbl>
            <c:dLbl>
              <c:idx val="1"/>
              <c:layout>
                <c:manualLayout>
                  <c:x val="3.9311276099530127E-4"/>
                  <c:y val="-5.857585408830295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4D-A04A-BC9A-61D37233BE07}"/>
                </c:ext>
              </c:extLst>
            </c:dLbl>
            <c:dLbl>
              <c:idx val="2"/>
              <c:layout>
                <c:manualLayout>
                  <c:x val="-2.496084967078315E-3"/>
                  <c:y val="-2.928792704415147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04D-A04A-BC9A-61D37233BE07}"/>
                </c:ext>
              </c:extLst>
            </c:dLbl>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Ammatti- ja järjestömediat</c:v>
                </c:pt>
                <c:pt idx="1">
                  <c:v>Asiakasmediat</c:v>
                </c:pt>
                <c:pt idx="2">
                  <c:v>Yleisömediat</c:v>
                </c:pt>
              </c:strCache>
            </c:strRef>
          </c:cat>
          <c:val>
            <c:numRef>
              <c:f>Sheet1!$F$2:$F$4</c:f>
              <c:numCache>
                <c:formatCode>0</c:formatCode>
                <c:ptCount val="3"/>
                <c:pt idx="0">
                  <c:v>1.9345477994518782E-3</c:v>
                </c:pt>
                <c:pt idx="1">
                  <c:v>1.6426971298439299</c:v>
                </c:pt>
                <c:pt idx="2">
                  <c:v>3</c:v>
                </c:pt>
              </c:numCache>
            </c:numRef>
          </c:val>
          <c:extLst>
            <c:ext xmlns:c16="http://schemas.microsoft.com/office/drawing/2014/chart" uri="{C3380CC4-5D6E-409C-BE32-E72D297353CC}">
              <c16:uniqueId val="{00000008-204D-A04A-BC9A-61D37233BE07}"/>
            </c:ext>
          </c:extLst>
        </c:ser>
        <c:ser>
          <c:idx val="5"/>
          <c:order val="5"/>
          <c:tx>
            <c:strRef>
              <c:f>Sheet1!$G$1</c:f>
              <c:strCache>
                <c:ptCount val="1"/>
                <c:pt idx="0">
                  <c:v>TikTok</c:v>
                </c:pt>
              </c:strCache>
            </c:strRef>
          </c:tx>
          <c:spPr>
            <a:solidFill>
              <a:schemeClr val="accent6"/>
            </a:solidFill>
            <a:ln>
              <a:noFill/>
            </a:ln>
            <a:effectLst/>
          </c:spPr>
          <c:invertIfNegative val="0"/>
          <c:dLbls>
            <c:dLbl>
              <c:idx val="0"/>
              <c:layout>
                <c:manualLayout>
                  <c:x val="1.916273822150475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E6-BE44-B72A-A944697A4CF9}"/>
                </c:ext>
              </c:extLst>
            </c:dLbl>
            <c:dLbl>
              <c:idx val="1"/>
              <c:layout>
                <c:manualLayout>
                  <c:x val="1.0220127051469203E-2"/>
                  <c:y val="-5.857585408830295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E6-BE44-B72A-A944697A4CF9}"/>
                </c:ext>
              </c:extLst>
            </c:dLbl>
            <c:dLbl>
              <c:idx val="2"/>
              <c:layout>
                <c:manualLayout>
                  <c:x val="5.110063525734601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E6-BE44-B72A-A944697A4CF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Ammatti- ja järjestömediat</c:v>
                </c:pt>
                <c:pt idx="1">
                  <c:v>Asiakasmediat</c:v>
                </c:pt>
                <c:pt idx="2">
                  <c:v>Yleisömediat</c:v>
                </c:pt>
              </c:strCache>
            </c:strRef>
          </c:cat>
          <c:val>
            <c:numRef>
              <c:f>Sheet1!$G$2:$G$4</c:f>
              <c:numCache>
                <c:formatCode>0</c:formatCode>
                <c:ptCount val="3"/>
                <c:pt idx="0">
                  <c:v>1.2896985329679189E-4</c:v>
                </c:pt>
                <c:pt idx="1">
                  <c:v>7</c:v>
                </c:pt>
                <c:pt idx="2">
                  <c:v>2</c:v>
                </c:pt>
              </c:numCache>
            </c:numRef>
          </c:val>
          <c:extLst>
            <c:ext xmlns:c16="http://schemas.microsoft.com/office/drawing/2014/chart" uri="{C3380CC4-5D6E-409C-BE32-E72D297353CC}">
              <c16:uniqueId val="{0000000A-204D-A04A-BC9A-61D37233BE07}"/>
            </c:ext>
          </c:extLst>
        </c:ser>
        <c:dLbls>
          <c:dLblPos val="ctr"/>
          <c:showLegendKey val="0"/>
          <c:showVal val="1"/>
          <c:showCatName val="0"/>
          <c:showSerName val="0"/>
          <c:showPercent val="0"/>
          <c:showBubbleSize val="0"/>
        </c:dLbls>
        <c:gapWidth val="150"/>
        <c:overlap val="100"/>
        <c:axId val="414058880"/>
        <c:axId val="389635184"/>
      </c:barChart>
      <c:catAx>
        <c:axId val="414058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accent1"/>
                </a:solidFill>
                <a:latin typeface="Neue Haas Unica W1G" panose="020B0504030206020203" pitchFamily="34" charset="0"/>
                <a:ea typeface="+mn-ea"/>
                <a:cs typeface="+mn-cs"/>
              </a:defRPr>
            </a:pPr>
            <a:endParaRPr lang="en-FI"/>
          </a:p>
        </c:txPr>
        <c:crossAx val="389635184"/>
        <c:crosses val="autoZero"/>
        <c:auto val="1"/>
        <c:lblAlgn val="ctr"/>
        <c:lblOffset val="100"/>
        <c:noMultiLvlLbl val="0"/>
      </c:catAx>
      <c:valAx>
        <c:axId val="3896351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ue Haas Unica W1G" panose="020B0504030206020203" pitchFamily="34" charset="0"/>
                <a:ea typeface="+mn-ea"/>
                <a:cs typeface="+mn-cs"/>
              </a:defRPr>
            </a:pPr>
            <a:endParaRPr lang="en-FI"/>
          </a:p>
        </c:txPr>
        <c:crossAx val="414058880"/>
        <c:crosses val="autoZero"/>
        <c:crossBetween val="between"/>
      </c:valAx>
      <c:spPr>
        <a:noFill/>
        <a:ln>
          <a:noFill/>
        </a:ln>
        <a:effectLst/>
      </c:spPr>
    </c:plotArea>
    <c:legend>
      <c:legendPos val="t"/>
      <c:layout>
        <c:manualLayout>
          <c:xMode val="edge"/>
          <c:yMode val="edge"/>
          <c:x val="0.16978964387798146"/>
          <c:y val="2.2174168490506574E-2"/>
          <c:w val="0.6721331940069819"/>
          <c:h val="8.58491261446638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Neue Haas Unica W1G" panose="020B0504030206020203" pitchFamily="34" charset="0"/>
        </a:defRPr>
      </a:pPr>
      <a:endParaRPr lang="en-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1"/>
    <c:plotArea>
      <c:layout/>
      <c:areaChart>
        <c:grouping val="percentStacked"/>
        <c:varyColors val="0"/>
        <c:ser>
          <c:idx val="0"/>
          <c:order val="0"/>
          <c:tx>
            <c:strRef>
              <c:f>Sheet1!$B$1</c:f>
              <c:strCache>
                <c:ptCount val="1"/>
                <c:pt idx="0">
                  <c:v>Facebook</c:v>
                </c:pt>
              </c:strCache>
            </c:strRef>
          </c:tx>
          <c:spPr>
            <a:solidFill>
              <a:schemeClr val="accent2"/>
            </a:solidFill>
            <a:ln>
              <a:noFill/>
            </a:ln>
          </c:spPr>
          <c:dLbls>
            <c:dLbl>
              <c:idx val="0"/>
              <c:layout>
                <c:manualLayout>
                  <c:x val="-2.9444503951922968E-2"/>
                  <c:y val="1.6196279395533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77-8D45-964E-592300983542}"/>
                </c:ext>
              </c:extLst>
            </c:dLbl>
            <c:dLbl>
              <c:idx val="1"/>
              <c:layout>
                <c:manualLayout>
                  <c:x val="-1.0997169949600297E-2"/>
                  <c:y val="8.77452327930057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77-8D45-964E-592300983542}"/>
                </c:ext>
              </c:extLst>
            </c:dLbl>
            <c:dLbl>
              <c:idx val="2"/>
              <c:layout>
                <c:manualLayout>
                  <c:x val="4.2239347848146277E-3"/>
                  <c:y val="4.38702028957664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77-8D45-964E-592300983542}"/>
                </c:ext>
              </c:extLst>
            </c:dLbl>
            <c:dLbl>
              <c:idx val="3"/>
              <c:layout>
                <c:manualLayout>
                  <c:x val="5.4397983442295E-4"/>
                  <c:y val="-4.5185779883069702E-4"/>
                </c:manualLayout>
              </c:layout>
              <c:tx>
                <c:rich>
                  <a:bodyPr/>
                  <a:lstStyle/>
                  <a:p>
                    <a:fld id="{60D4950D-0C20-DF4A-AD6E-DE6770BF30ED}" type="VALUE">
                      <a:rPr lang="en-US"/>
                      <a:pPr/>
                      <a:t>[VALUE]</a:t>
                    </a:fld>
                    <a:endParaRPr lang="en-FI"/>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B77-8D45-964E-592300983542}"/>
                </c:ext>
              </c:extLst>
            </c:dLbl>
            <c:dLbl>
              <c:idx val="7"/>
              <c:layout>
                <c:manualLayout>
                  <c:x val="6.9722407008602737E-3"/>
                  <c:y val="0"/>
                </c:manualLayout>
              </c:layout>
              <c:showLegendKey val="0"/>
              <c:showVal val="1"/>
              <c:showCatName val="0"/>
              <c:showSerName val="0"/>
              <c:showPercent val="0"/>
              <c:showBubbleSize val="0"/>
              <c:extLst>
                <c:ext xmlns:c15="http://schemas.microsoft.com/office/drawing/2012/chart" uri="{CE6537A1-D6FC-4f65-9D91-7224C49458BB}">
                  <c15:layout>
                    <c:manualLayout>
                      <c:w val="7.3407110078812954E-2"/>
                      <c:h val="8.2512071499265219E-2"/>
                    </c:manualLayout>
                  </c15:layout>
                </c:ext>
                <c:ext xmlns:c16="http://schemas.microsoft.com/office/drawing/2014/chart" uri="{C3380CC4-5D6E-409C-BE32-E72D297353CC}">
                  <c16:uniqueId val="{00000004-6B77-8D45-964E-592300983542}"/>
                </c:ext>
              </c:extLst>
            </c:dLbl>
            <c:dLbl>
              <c:idx val="8"/>
              <c:layout>
                <c:manualLayout>
                  <c:x val="3.042867934739713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13-4B0F-83C0-76F3D7AEB2D2}"/>
                </c:ext>
              </c:extLst>
            </c:dLbl>
            <c:numFmt formatCode="#,##0.0" sourceLinked="0"/>
            <c:spPr>
              <a:noFill/>
              <a:ln>
                <a:noFill/>
              </a:ln>
              <a:effectLst/>
            </c:spPr>
            <c:txPr>
              <a:bodyPr/>
              <a:lstStyle/>
              <a:p>
                <a:pPr>
                  <a:defRPr sz="1500" b="0" i="0">
                    <a:solidFill>
                      <a:schemeClr val="bg1"/>
                    </a:solidFill>
                    <a:latin typeface="Neue Haas Unica W1G Medium" panose="020B0504030206020203" pitchFamily="34" charset="0"/>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2024</c:v>
                </c:pt>
                <c:pt idx="1">
                  <c:v>2023</c:v>
                </c:pt>
                <c:pt idx="2">
                  <c:v>2022</c:v>
                </c:pt>
                <c:pt idx="3">
                  <c:v>2021</c:v>
                </c:pt>
                <c:pt idx="4">
                  <c:v>2020</c:v>
                </c:pt>
                <c:pt idx="5">
                  <c:v>2019</c:v>
                </c:pt>
                <c:pt idx="6">
                  <c:v>2018</c:v>
                </c:pt>
                <c:pt idx="7">
                  <c:v>2017</c:v>
                </c:pt>
                <c:pt idx="8">
                  <c:v>2016</c:v>
                </c:pt>
              </c:numCache>
            </c:numRef>
          </c:cat>
          <c:val>
            <c:numRef>
              <c:f>Sheet1!$B$2:$B$10</c:f>
              <c:numCache>
                <c:formatCode>General</c:formatCode>
                <c:ptCount val="9"/>
                <c:pt idx="0">
                  <c:v>45.3</c:v>
                </c:pt>
                <c:pt idx="1">
                  <c:v>45.8</c:v>
                </c:pt>
                <c:pt idx="2">
                  <c:v>47</c:v>
                </c:pt>
                <c:pt idx="3">
                  <c:v>49.1</c:v>
                </c:pt>
                <c:pt idx="4">
                  <c:v>50</c:v>
                </c:pt>
                <c:pt idx="5">
                  <c:v>52.5</c:v>
                </c:pt>
                <c:pt idx="6">
                  <c:v>55.8</c:v>
                </c:pt>
                <c:pt idx="7">
                  <c:v>58.4</c:v>
                </c:pt>
                <c:pt idx="8">
                  <c:v>60</c:v>
                </c:pt>
              </c:numCache>
            </c:numRef>
          </c:val>
          <c:extLst>
            <c:ext xmlns:c16="http://schemas.microsoft.com/office/drawing/2014/chart" uri="{C3380CC4-5D6E-409C-BE32-E72D297353CC}">
              <c16:uniqueId val="{00000005-6B77-8D45-964E-592300983542}"/>
            </c:ext>
          </c:extLst>
        </c:ser>
        <c:ser>
          <c:idx val="1"/>
          <c:order val="1"/>
          <c:tx>
            <c:strRef>
              <c:f>Sheet1!$C$1</c:f>
              <c:strCache>
                <c:ptCount val="1"/>
                <c:pt idx="0">
                  <c:v>Instagram</c:v>
                </c:pt>
              </c:strCache>
            </c:strRef>
          </c:tx>
          <c:spPr>
            <a:solidFill>
              <a:schemeClr val="accent1"/>
            </a:solidFill>
            <a:ln>
              <a:solidFill>
                <a:schemeClr val="accent1"/>
              </a:solidFill>
            </a:ln>
          </c:spPr>
          <c:dLbls>
            <c:dLbl>
              <c:idx val="0"/>
              <c:layout>
                <c:manualLayout>
                  <c:x val="-2.5766425003664408E-2"/>
                  <c:y val="-3.04533907389079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B77-8D45-964E-592300983542}"/>
                </c:ext>
              </c:extLst>
            </c:dLbl>
            <c:dLbl>
              <c:idx val="1"/>
              <c:layout>
                <c:manualLayout>
                  <c:x val="-7.159689258211092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713-4B0F-83C0-76F3D7AEB2D2}"/>
                </c:ext>
              </c:extLst>
            </c:dLbl>
            <c:dLbl>
              <c:idx val="7"/>
              <c:layout>
                <c:manualLayout>
                  <c:x val="6.077279543583903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B77-8D45-964E-592300983542}"/>
                </c:ext>
              </c:extLst>
            </c:dLbl>
            <c:dLbl>
              <c:idx val="8"/>
              <c:layout>
                <c:manualLayout>
                  <c:x val="2.863875703284437E-2"/>
                  <c:y val="-5.619369300460559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13-4B0F-83C0-76F3D7AEB2D2}"/>
                </c:ext>
              </c:extLst>
            </c:dLbl>
            <c:numFmt formatCode="#,##0.0" sourceLinked="0"/>
            <c:spPr>
              <a:noFill/>
              <a:ln>
                <a:noFill/>
              </a:ln>
              <a:effectLst/>
            </c:spPr>
            <c:txPr>
              <a:bodyPr wrap="square" lIns="38100" tIns="19050" rIns="38100" bIns="19050" anchor="ctr">
                <a:spAutoFit/>
              </a:bodyPr>
              <a:lstStyle/>
              <a:p>
                <a:pPr>
                  <a:defRPr sz="1500">
                    <a:solidFill>
                      <a:schemeClr val="bg1"/>
                    </a:solidFill>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Sheet1!$A$2:$A$10</c:f>
              <c:numCache>
                <c:formatCode>General</c:formatCode>
                <c:ptCount val="9"/>
                <c:pt idx="0">
                  <c:v>2024</c:v>
                </c:pt>
                <c:pt idx="1">
                  <c:v>2023</c:v>
                </c:pt>
                <c:pt idx="2">
                  <c:v>2022</c:v>
                </c:pt>
                <c:pt idx="3">
                  <c:v>2021</c:v>
                </c:pt>
                <c:pt idx="4">
                  <c:v>2020</c:v>
                </c:pt>
                <c:pt idx="5">
                  <c:v>2019</c:v>
                </c:pt>
                <c:pt idx="6">
                  <c:v>2018</c:v>
                </c:pt>
                <c:pt idx="7">
                  <c:v>2017</c:v>
                </c:pt>
                <c:pt idx="8">
                  <c:v>2016</c:v>
                </c:pt>
              </c:numCache>
            </c:numRef>
          </c:cat>
          <c:val>
            <c:numRef>
              <c:f>Sheet1!$C$2:$C$10</c:f>
              <c:numCache>
                <c:formatCode>General</c:formatCode>
                <c:ptCount val="9"/>
                <c:pt idx="0">
                  <c:v>34.200000000000003</c:v>
                </c:pt>
                <c:pt idx="1">
                  <c:v>33.4</c:v>
                </c:pt>
                <c:pt idx="2">
                  <c:v>32.299999999999997</c:v>
                </c:pt>
                <c:pt idx="3">
                  <c:v>31.2</c:v>
                </c:pt>
                <c:pt idx="4">
                  <c:v>29</c:v>
                </c:pt>
                <c:pt idx="5">
                  <c:v>25.8</c:v>
                </c:pt>
                <c:pt idx="6">
                  <c:v>22</c:v>
                </c:pt>
                <c:pt idx="7">
                  <c:v>18.5</c:v>
                </c:pt>
                <c:pt idx="8">
                  <c:v>16.8</c:v>
                </c:pt>
              </c:numCache>
            </c:numRef>
          </c:val>
          <c:extLst>
            <c:ext xmlns:c16="http://schemas.microsoft.com/office/drawing/2014/chart" uri="{C3380CC4-5D6E-409C-BE32-E72D297353CC}">
              <c16:uniqueId val="{00000008-6B77-8D45-964E-592300983542}"/>
            </c:ext>
          </c:extLst>
        </c:ser>
        <c:ser>
          <c:idx val="2"/>
          <c:order val="2"/>
          <c:tx>
            <c:strRef>
              <c:f>Sheet1!$D$1</c:f>
              <c:strCache>
                <c:ptCount val="1"/>
                <c:pt idx="0">
                  <c:v>X</c:v>
                </c:pt>
              </c:strCache>
            </c:strRef>
          </c:tx>
          <c:spPr>
            <a:solidFill>
              <a:schemeClr val="accent3"/>
            </a:solidFill>
            <a:ln>
              <a:noFill/>
            </a:ln>
          </c:spPr>
          <c:dLbls>
            <c:dLbl>
              <c:idx val="0"/>
              <c:layout>
                <c:manualLayout>
                  <c:x val="-1.657229692135707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B77-8D45-964E-592300983542}"/>
                </c:ext>
              </c:extLst>
            </c:dLbl>
            <c:dLbl>
              <c:idx val="7"/>
              <c:layout>
                <c:manualLayout>
                  <c:x val="2.16714652048515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B77-8D45-964E-592300983542}"/>
                </c:ext>
              </c:extLst>
            </c:dLbl>
            <c:spPr>
              <a:noFill/>
              <a:ln>
                <a:noFill/>
              </a:ln>
              <a:effectLst/>
            </c:spPr>
            <c:txPr>
              <a:bodyPr wrap="square" lIns="38100" tIns="19050" rIns="38100" bIns="19050" anchor="ctr">
                <a:spAutoFit/>
              </a:bodyPr>
              <a:lstStyle/>
              <a:p>
                <a:pPr>
                  <a:defRPr sz="1400">
                    <a:solidFill>
                      <a:schemeClr val="tx2"/>
                    </a:solidFill>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Sheet1!$A$2:$A$10</c:f>
              <c:numCache>
                <c:formatCode>General</c:formatCode>
                <c:ptCount val="9"/>
                <c:pt idx="0">
                  <c:v>2024</c:v>
                </c:pt>
                <c:pt idx="1">
                  <c:v>2023</c:v>
                </c:pt>
                <c:pt idx="2">
                  <c:v>2022</c:v>
                </c:pt>
                <c:pt idx="3">
                  <c:v>2021</c:v>
                </c:pt>
                <c:pt idx="4">
                  <c:v>2020</c:v>
                </c:pt>
                <c:pt idx="5">
                  <c:v>2019</c:v>
                </c:pt>
                <c:pt idx="6">
                  <c:v>2018</c:v>
                </c:pt>
                <c:pt idx="7">
                  <c:v>2017</c:v>
                </c:pt>
                <c:pt idx="8">
                  <c:v>2016</c:v>
                </c:pt>
              </c:numCache>
            </c:numRef>
          </c:cat>
          <c:val>
            <c:numRef>
              <c:f>Sheet1!$D$2:$D$10</c:f>
              <c:numCache>
                <c:formatCode>General</c:formatCode>
                <c:ptCount val="9"/>
                <c:pt idx="0">
                  <c:v>12.7</c:v>
                </c:pt>
                <c:pt idx="1">
                  <c:v>13.7</c:v>
                </c:pt>
                <c:pt idx="2">
                  <c:v>14.3</c:v>
                </c:pt>
                <c:pt idx="3">
                  <c:v>14.7</c:v>
                </c:pt>
                <c:pt idx="4">
                  <c:v>16.3</c:v>
                </c:pt>
                <c:pt idx="5">
                  <c:v>17.600000000000001</c:v>
                </c:pt>
                <c:pt idx="6">
                  <c:v>18.899999999999999</c:v>
                </c:pt>
                <c:pt idx="7">
                  <c:v>20.3</c:v>
                </c:pt>
                <c:pt idx="8">
                  <c:v>20.9</c:v>
                </c:pt>
              </c:numCache>
            </c:numRef>
          </c:val>
          <c:extLst>
            <c:ext xmlns:c16="http://schemas.microsoft.com/office/drawing/2014/chart" uri="{C3380CC4-5D6E-409C-BE32-E72D297353CC}">
              <c16:uniqueId val="{0000000B-6B77-8D45-964E-592300983542}"/>
            </c:ext>
          </c:extLst>
        </c:ser>
        <c:ser>
          <c:idx val="3"/>
          <c:order val="3"/>
          <c:tx>
            <c:strRef>
              <c:f>Sheet1!$E$1</c:f>
              <c:strCache>
                <c:ptCount val="1"/>
                <c:pt idx="0">
                  <c:v>YouTube</c:v>
                </c:pt>
              </c:strCache>
            </c:strRef>
          </c:tx>
          <c:spPr>
            <a:solidFill>
              <a:schemeClr val="accent2">
                <a:lumMod val="20000"/>
                <a:lumOff val="80000"/>
              </a:schemeClr>
            </a:solidFill>
          </c:spPr>
          <c:dLbls>
            <c:dLbl>
              <c:idx val="0"/>
              <c:layout>
                <c:manualLayout>
                  <c:x val="-6.3739603543681049E-3"/>
                  <c:y val="9.8075042013075625E-3"/>
                </c:manualLayout>
              </c:layout>
              <c:numFmt formatCode="#,##0.0" sourceLinked="0"/>
              <c:spPr>
                <a:noFill/>
                <a:ln>
                  <a:noFill/>
                </a:ln>
                <a:effectLst/>
              </c:spPr>
              <c:txPr>
                <a:bodyPr wrap="square" lIns="38100" tIns="19050" rIns="38100" bIns="19050" anchor="ctr">
                  <a:noAutofit/>
                </a:bodyPr>
                <a:lstStyle/>
                <a:p>
                  <a:pPr>
                    <a:defRPr sz="1200">
                      <a:solidFill>
                        <a:schemeClr val="tx2"/>
                      </a:solidFill>
                    </a:defRPr>
                  </a:pPr>
                  <a:endParaRPr lang="en-FI"/>
                </a:p>
              </c:txPr>
              <c:showLegendKey val="0"/>
              <c:showVal val="1"/>
              <c:showCatName val="0"/>
              <c:showSerName val="0"/>
              <c:showPercent val="0"/>
              <c:showBubbleSize val="0"/>
              <c:extLst>
                <c:ext xmlns:c15="http://schemas.microsoft.com/office/drawing/2012/chart" uri="{CE6537A1-D6FC-4f65-9D91-7224C49458BB}">
                  <c15:layout>
                    <c:manualLayout>
                      <c:w val="3.9736275383071562E-2"/>
                      <c:h val="4.2518558506921884E-2"/>
                    </c:manualLayout>
                  </c15:layout>
                </c:ext>
                <c:ext xmlns:c16="http://schemas.microsoft.com/office/drawing/2014/chart" uri="{C3380CC4-5D6E-409C-BE32-E72D297353CC}">
                  <c16:uniqueId val="{0000000C-6B77-8D45-964E-592300983542}"/>
                </c:ext>
              </c:extLst>
            </c:dLbl>
            <c:dLbl>
              <c:idx val="1"/>
              <c:layout>
                <c:manualLayout>
                  <c:x val="0"/>
                  <c:y val="4.1646961711918565E-3"/>
                </c:manualLayout>
              </c:layout>
              <c:numFmt formatCode="#,##0.0" sourceLinked="0"/>
              <c:spPr>
                <a:noFill/>
                <a:ln>
                  <a:noFill/>
                </a:ln>
                <a:effectLst/>
              </c:spPr>
              <c:txPr>
                <a:bodyPr wrap="square" lIns="38100" tIns="19050" rIns="38100" bIns="19050" anchor="ctr">
                  <a:noAutofit/>
                </a:bodyPr>
                <a:lstStyle/>
                <a:p>
                  <a:pPr>
                    <a:defRPr sz="1200">
                      <a:solidFill>
                        <a:schemeClr val="tx2"/>
                      </a:solidFill>
                    </a:defRPr>
                  </a:pPr>
                  <a:endParaRPr lang="en-FI"/>
                </a:p>
              </c:txPr>
              <c:showLegendKey val="0"/>
              <c:showVal val="1"/>
              <c:showCatName val="0"/>
              <c:showSerName val="0"/>
              <c:showPercent val="0"/>
              <c:showBubbleSize val="0"/>
              <c:extLst>
                <c:ext xmlns:c15="http://schemas.microsoft.com/office/drawing/2012/chart" uri="{CE6537A1-D6FC-4f65-9D91-7224C49458BB}">
                  <c15:layout>
                    <c:manualLayout>
                      <c:w val="3.9736275383071562E-2"/>
                      <c:h val="3.1232942446690459E-2"/>
                    </c:manualLayout>
                  </c15:layout>
                </c:ext>
                <c:ext xmlns:c16="http://schemas.microsoft.com/office/drawing/2014/chart" uri="{C3380CC4-5D6E-409C-BE32-E72D297353CC}">
                  <c16:uniqueId val="{0000000D-6B77-8D45-964E-592300983542}"/>
                </c:ext>
              </c:extLst>
            </c:dLbl>
            <c:dLbl>
              <c:idx val="2"/>
              <c:layout>
                <c:manualLayout>
                  <c:x val="0"/>
                  <c:y val="1.4487374275939026E-2"/>
                </c:manualLayout>
              </c:layout>
              <c:numFmt formatCode="#,##0.0" sourceLinked="0"/>
              <c:spPr>
                <a:noFill/>
                <a:ln>
                  <a:noFill/>
                </a:ln>
                <a:effectLst/>
              </c:spPr>
              <c:txPr>
                <a:bodyPr wrap="square" lIns="38100" tIns="19050" rIns="38100" bIns="19050" anchor="ctr">
                  <a:noAutofit/>
                </a:bodyPr>
                <a:lstStyle/>
                <a:p>
                  <a:pPr>
                    <a:defRPr sz="1200">
                      <a:solidFill>
                        <a:schemeClr val="tx2"/>
                      </a:solidFill>
                    </a:defRPr>
                  </a:pPr>
                  <a:endParaRPr lang="en-FI"/>
                </a:p>
              </c:txPr>
              <c:showLegendKey val="0"/>
              <c:showVal val="1"/>
              <c:showCatName val="0"/>
              <c:showSerName val="0"/>
              <c:showPercent val="0"/>
              <c:showBubbleSize val="0"/>
              <c:extLst>
                <c:ext xmlns:c15="http://schemas.microsoft.com/office/drawing/2012/chart" uri="{CE6537A1-D6FC-4f65-9D91-7224C49458BB}">
                  <c15:layout>
                    <c:manualLayout>
                      <c:w val="3.9736275383071562E-2"/>
                      <c:h val="3.9697154491864034E-2"/>
                    </c:manualLayout>
                  </c15:layout>
                </c:ext>
                <c:ext xmlns:c16="http://schemas.microsoft.com/office/drawing/2014/chart" uri="{C3380CC4-5D6E-409C-BE32-E72D297353CC}">
                  <c16:uniqueId val="{0000000E-6B77-8D45-964E-592300983542}"/>
                </c:ext>
              </c:extLst>
            </c:dLbl>
            <c:dLbl>
              <c:idx val="3"/>
              <c:layout>
                <c:manualLayout>
                  <c:x val="9.3483671932710103E-17"/>
                  <c:y val="1.2181144164320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B77-8D45-964E-592300983542}"/>
                </c:ext>
              </c:extLst>
            </c:dLbl>
            <c:dLbl>
              <c:idx val="4"/>
              <c:layout>
                <c:manualLayout>
                  <c:x val="0"/>
                  <c:y val="1.21811441643207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B77-8D45-964E-592300983542}"/>
                </c:ext>
              </c:extLst>
            </c:dLbl>
            <c:dLbl>
              <c:idx val="5"/>
              <c:layout>
                <c:manualLayout>
                  <c:x val="0"/>
                  <c:y val="2.1317002287561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B77-8D45-964E-592300983542}"/>
                </c:ext>
              </c:extLst>
            </c:dLbl>
            <c:dLbl>
              <c:idx val="6"/>
              <c:layout>
                <c:manualLayout>
                  <c:x val="0"/>
                  <c:y val="1.5450408270490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B77-8D45-964E-592300983542}"/>
                </c:ext>
              </c:extLst>
            </c:dLbl>
            <c:dLbl>
              <c:idx val="7"/>
              <c:layout>
                <c:manualLayout>
                  <c:x val="1.4022712779609831E-2"/>
                  <c:y val="2.43622883286415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B77-8D45-964E-592300983542}"/>
                </c:ext>
              </c:extLst>
            </c:dLbl>
            <c:numFmt formatCode="#,##0.0" sourceLinked="0"/>
            <c:spPr>
              <a:noFill/>
              <a:ln>
                <a:noFill/>
              </a:ln>
              <a:effectLst/>
            </c:spPr>
            <c:txPr>
              <a:bodyPr wrap="square" lIns="38100" tIns="19050" rIns="38100" bIns="19050" anchor="ctr">
                <a:spAutoFit/>
              </a:bodyPr>
              <a:lstStyle/>
              <a:p>
                <a:pPr>
                  <a:defRPr sz="1200">
                    <a:solidFill>
                      <a:schemeClr val="tx2"/>
                    </a:solidFill>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Sheet1!$A$2:$A$10</c:f>
              <c:numCache>
                <c:formatCode>General</c:formatCode>
                <c:ptCount val="9"/>
                <c:pt idx="0">
                  <c:v>2024</c:v>
                </c:pt>
                <c:pt idx="1">
                  <c:v>2023</c:v>
                </c:pt>
                <c:pt idx="2">
                  <c:v>2022</c:v>
                </c:pt>
                <c:pt idx="3">
                  <c:v>2021</c:v>
                </c:pt>
                <c:pt idx="4">
                  <c:v>2020</c:v>
                </c:pt>
                <c:pt idx="5">
                  <c:v>2019</c:v>
                </c:pt>
                <c:pt idx="6">
                  <c:v>2018</c:v>
                </c:pt>
                <c:pt idx="7">
                  <c:v>2017</c:v>
                </c:pt>
                <c:pt idx="8">
                  <c:v>2016</c:v>
                </c:pt>
              </c:numCache>
            </c:numRef>
          </c:cat>
          <c:val>
            <c:numRef>
              <c:f>Sheet1!$E$2:$E$10</c:f>
              <c:numCache>
                <c:formatCode>General</c:formatCode>
                <c:ptCount val="9"/>
                <c:pt idx="0">
                  <c:v>3.9</c:v>
                </c:pt>
                <c:pt idx="1">
                  <c:v>3.9</c:v>
                </c:pt>
                <c:pt idx="2">
                  <c:v>3.7</c:v>
                </c:pt>
                <c:pt idx="3">
                  <c:v>3</c:v>
                </c:pt>
                <c:pt idx="4">
                  <c:v>3</c:v>
                </c:pt>
                <c:pt idx="5">
                  <c:v>2.7</c:v>
                </c:pt>
                <c:pt idx="6">
                  <c:v>2.1</c:v>
                </c:pt>
                <c:pt idx="7">
                  <c:v>1.8</c:v>
                </c:pt>
                <c:pt idx="8">
                  <c:v>1.9</c:v>
                </c:pt>
              </c:numCache>
            </c:numRef>
          </c:val>
          <c:extLst>
            <c:ext xmlns:c16="http://schemas.microsoft.com/office/drawing/2014/chart" uri="{C3380CC4-5D6E-409C-BE32-E72D297353CC}">
              <c16:uniqueId val="{00000014-6B77-8D45-964E-592300983542}"/>
            </c:ext>
          </c:extLst>
        </c:ser>
        <c:ser>
          <c:idx val="4"/>
          <c:order val="4"/>
          <c:tx>
            <c:strRef>
              <c:f>Sheet1!$F$1</c:f>
              <c:strCache>
                <c:ptCount val="1"/>
                <c:pt idx="0">
                  <c:v>Pinterest</c:v>
                </c:pt>
              </c:strCache>
            </c:strRef>
          </c:tx>
          <c:spPr>
            <a:solidFill>
              <a:schemeClr val="accent4"/>
            </a:solidFill>
          </c:spPr>
          <c:dLbls>
            <c:dLbl>
              <c:idx val="0"/>
              <c:layout>
                <c:manualLayout>
                  <c:x val="-5.099168283494577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B77-8D45-964E-592300983542}"/>
                </c:ext>
              </c:extLst>
            </c:dLbl>
            <c:dLbl>
              <c:idx val="2"/>
              <c:layout>
                <c:manualLayout>
                  <c:x val="8.95102096041312E-4"/>
                  <c:y val="1.1867669486959893E-3"/>
                </c:manualLayout>
              </c:layout>
              <c:numFmt formatCode="#,##0.0" sourceLinked="0"/>
              <c:spPr>
                <a:noFill/>
                <a:ln>
                  <a:noFill/>
                </a:ln>
                <a:effectLst/>
              </c:spPr>
              <c:txPr>
                <a:bodyPr wrap="square" lIns="38100" tIns="19050" rIns="38100" bIns="19050" anchor="ctr">
                  <a:noAutofit/>
                </a:bodyPr>
                <a:lstStyle/>
                <a:p>
                  <a:pPr>
                    <a:defRPr sz="1000">
                      <a:solidFill>
                        <a:schemeClr val="tx2"/>
                      </a:solidFill>
                    </a:defRPr>
                  </a:pPr>
                  <a:endParaRPr lang="en-FI"/>
                </a:p>
              </c:txPr>
              <c:showLegendKey val="0"/>
              <c:showVal val="1"/>
              <c:showCatName val="0"/>
              <c:showSerName val="0"/>
              <c:showPercent val="0"/>
              <c:showBubbleSize val="0"/>
              <c:extLst>
                <c:ext xmlns:c15="http://schemas.microsoft.com/office/drawing/2012/chart" uri="{CE6537A1-D6FC-4f65-9D91-7224C49458BB}">
                  <c15:layout>
                    <c:manualLayout>
                      <c:w val="3.7387953681884294E-2"/>
                      <c:h val="3.4352482224599308E-2"/>
                    </c:manualLayout>
                  </c15:layout>
                </c:ext>
                <c:ext xmlns:c16="http://schemas.microsoft.com/office/drawing/2014/chart" uri="{C3380CC4-5D6E-409C-BE32-E72D297353CC}">
                  <c16:uniqueId val="{00000016-6B77-8D45-964E-592300983542}"/>
                </c:ext>
              </c:extLst>
            </c:dLbl>
            <c:dLbl>
              <c:idx val="3"/>
              <c:layout>
                <c:manualLayout>
                  <c:x val="-9.3483671932710103E-17"/>
                  <c:y val="-3.04528604108018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B77-8D45-964E-592300983542}"/>
                </c:ext>
              </c:extLst>
            </c:dLbl>
            <c:dLbl>
              <c:idx val="4"/>
              <c:layout>
                <c:manualLayout>
                  <c:x val="8.95102096041312E-4"/>
                  <c:y val="-9.1357950638759206E-3"/>
                </c:manualLayout>
              </c:layout>
              <c:numFmt formatCode="#,##0.0" sourceLinked="0"/>
              <c:spPr>
                <a:noFill/>
                <a:ln>
                  <a:noFill/>
                </a:ln>
                <a:effectLst/>
              </c:spPr>
              <c:txPr>
                <a:bodyPr wrap="square" lIns="38100" tIns="19050" rIns="38100" bIns="19050" anchor="ctr">
                  <a:noAutofit/>
                </a:bodyPr>
                <a:lstStyle/>
                <a:p>
                  <a:pPr>
                    <a:defRPr sz="1000">
                      <a:solidFill>
                        <a:schemeClr val="tx2"/>
                      </a:solidFill>
                    </a:defRPr>
                  </a:pPr>
                  <a:endParaRPr lang="en-FI"/>
                </a:p>
              </c:txPr>
              <c:showLegendKey val="0"/>
              <c:showVal val="1"/>
              <c:showCatName val="0"/>
              <c:showSerName val="0"/>
              <c:showPercent val="0"/>
              <c:showBubbleSize val="0"/>
              <c:extLst>
                <c:ext xmlns:c15="http://schemas.microsoft.com/office/drawing/2012/chart" uri="{CE6537A1-D6FC-4f65-9D91-7224C49458BB}">
                  <c15:layout>
                    <c:manualLayout>
                      <c:w val="3.7387953681884294E-2"/>
                      <c:h val="3.672623827978775E-2"/>
                    </c:manualLayout>
                  </c15:layout>
                </c:ext>
                <c:ext xmlns:c16="http://schemas.microsoft.com/office/drawing/2014/chart" uri="{C3380CC4-5D6E-409C-BE32-E72D297353CC}">
                  <c16:uniqueId val="{00000018-6B77-8D45-964E-592300983542}"/>
                </c:ext>
              </c:extLst>
            </c:dLbl>
            <c:dLbl>
              <c:idx val="5"/>
              <c:layout>
                <c:manualLayout>
                  <c:x val="0"/>
                  <c:y val="-3.04528604108018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B77-8D45-964E-592300983542}"/>
                </c:ext>
              </c:extLst>
            </c:dLbl>
            <c:dLbl>
              <c:idx val="6"/>
              <c:numFmt formatCode="#,##0.0" sourceLinked="0"/>
              <c:spPr>
                <a:noFill/>
                <a:ln>
                  <a:noFill/>
                </a:ln>
                <a:effectLst/>
              </c:spPr>
              <c:txPr>
                <a:bodyPr wrap="square" lIns="38100" tIns="19050" rIns="38100" bIns="19050" anchor="ctr">
                  <a:noAutofit/>
                </a:bodyPr>
                <a:lstStyle/>
                <a:p>
                  <a:pPr>
                    <a:defRPr sz="1000">
                      <a:solidFill>
                        <a:schemeClr val="tx2"/>
                      </a:solidFill>
                    </a:defRPr>
                  </a:pPr>
                  <a:endParaRPr lang="en-FI"/>
                </a:p>
              </c:txPr>
              <c:showLegendKey val="0"/>
              <c:showVal val="1"/>
              <c:showCatName val="0"/>
              <c:showSerName val="0"/>
              <c:showPercent val="0"/>
              <c:showBubbleSize val="0"/>
              <c:extLst>
                <c:ext xmlns:c15="http://schemas.microsoft.com/office/drawing/2012/chart" uri="{CE6537A1-D6FC-4f65-9D91-7224C49458BB}">
                  <c15:layout>
                    <c:manualLayout>
                      <c:w val="3.4903485133779069E-2"/>
                      <c:h val="4.2490344466771295E-2"/>
                    </c:manualLayout>
                  </c15:layout>
                </c:ext>
                <c:ext xmlns:c16="http://schemas.microsoft.com/office/drawing/2014/chart" uri="{C3380CC4-5D6E-409C-BE32-E72D297353CC}">
                  <c16:uniqueId val="{00000025-6B77-8D45-964E-592300983542}"/>
                </c:ext>
              </c:extLst>
            </c:dLbl>
            <c:dLbl>
              <c:idx val="7"/>
              <c:layout>
                <c:manualLayout>
                  <c:x val="1.147312863786259E-2"/>
                  <c:y val="-6.0905720821603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6B77-8D45-964E-592300983542}"/>
                </c:ext>
              </c:extLst>
            </c:dLbl>
            <c:numFmt formatCode="#,##0.0" sourceLinked="0"/>
            <c:spPr>
              <a:noFill/>
              <a:ln>
                <a:noFill/>
              </a:ln>
              <a:effectLst/>
            </c:spPr>
            <c:txPr>
              <a:bodyPr wrap="square" lIns="38100" tIns="19050" rIns="38100" bIns="19050" anchor="ctr">
                <a:spAutoFit/>
              </a:bodyPr>
              <a:lstStyle/>
              <a:p>
                <a:pPr>
                  <a:defRPr sz="1000">
                    <a:solidFill>
                      <a:schemeClr val="tx2"/>
                    </a:solidFill>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Sheet1!$A$2:$A$10</c:f>
              <c:numCache>
                <c:formatCode>General</c:formatCode>
                <c:ptCount val="9"/>
                <c:pt idx="0">
                  <c:v>2024</c:v>
                </c:pt>
                <c:pt idx="1">
                  <c:v>2023</c:v>
                </c:pt>
                <c:pt idx="2">
                  <c:v>2022</c:v>
                </c:pt>
                <c:pt idx="3">
                  <c:v>2021</c:v>
                </c:pt>
                <c:pt idx="4">
                  <c:v>2020</c:v>
                </c:pt>
                <c:pt idx="5">
                  <c:v>2019</c:v>
                </c:pt>
                <c:pt idx="6">
                  <c:v>2018</c:v>
                </c:pt>
                <c:pt idx="7">
                  <c:v>2017</c:v>
                </c:pt>
                <c:pt idx="8">
                  <c:v>2016</c:v>
                </c:pt>
              </c:numCache>
            </c:numRef>
          </c:cat>
          <c:val>
            <c:numRef>
              <c:f>Sheet1!$F$2:$F$10</c:f>
              <c:numCache>
                <c:formatCode>General</c:formatCode>
                <c:ptCount val="9"/>
                <c:pt idx="0">
                  <c:v>2.1</c:v>
                </c:pt>
                <c:pt idx="1">
                  <c:v>1.9</c:v>
                </c:pt>
                <c:pt idx="2">
                  <c:v>1.8</c:v>
                </c:pt>
                <c:pt idx="3">
                  <c:v>1.8</c:v>
                </c:pt>
                <c:pt idx="4">
                  <c:v>1.6</c:v>
                </c:pt>
                <c:pt idx="5">
                  <c:v>1.4</c:v>
                </c:pt>
                <c:pt idx="6">
                  <c:v>1.1000000000000001</c:v>
                </c:pt>
                <c:pt idx="7">
                  <c:v>1</c:v>
                </c:pt>
                <c:pt idx="8">
                  <c:v>0.4</c:v>
                </c:pt>
              </c:numCache>
            </c:numRef>
          </c:val>
          <c:extLst>
            <c:ext xmlns:c16="http://schemas.microsoft.com/office/drawing/2014/chart" uri="{C3380CC4-5D6E-409C-BE32-E72D297353CC}">
              <c16:uniqueId val="{0000001B-6B77-8D45-964E-592300983542}"/>
            </c:ext>
          </c:extLst>
        </c:ser>
        <c:ser>
          <c:idx val="5"/>
          <c:order val="5"/>
          <c:tx>
            <c:strRef>
              <c:f>Sheet1!$G$1</c:f>
              <c:strCache>
                <c:ptCount val="1"/>
                <c:pt idx="0">
                  <c:v>TikTok</c:v>
                </c:pt>
              </c:strCache>
            </c:strRef>
          </c:tx>
          <c:spPr>
            <a:solidFill>
              <a:schemeClr val="tx1"/>
            </a:solidFill>
          </c:spPr>
          <c:dLbls>
            <c:dLbl>
              <c:idx val="0"/>
              <c:layout>
                <c:manualLayout>
                  <c:x val="-3.8243260239567488E-3"/>
                  <c:y val="-1.8271716246481134E-2"/>
                </c:manualLayout>
              </c:layout>
              <c:spPr>
                <a:noFill/>
                <a:ln>
                  <a:noFill/>
                </a:ln>
                <a:effectLst/>
              </c:spPr>
              <c:txPr>
                <a:bodyPr wrap="square" lIns="38100" tIns="19050" rIns="38100" bIns="19050" anchor="ctr">
                  <a:noAutofit/>
                </a:bodyPr>
                <a:lstStyle/>
                <a:p>
                  <a:pPr>
                    <a:defRPr sz="800"/>
                  </a:pPr>
                  <a:endParaRPr lang="en-FI"/>
                </a:p>
              </c:txPr>
              <c:showLegendKey val="0"/>
              <c:showVal val="1"/>
              <c:showCatName val="0"/>
              <c:showSerName val="0"/>
              <c:showPercent val="0"/>
              <c:showBubbleSize val="0"/>
              <c:extLst>
                <c:ext xmlns:c15="http://schemas.microsoft.com/office/drawing/2012/chart" uri="{CE6537A1-D6FC-4f65-9D91-7224C49458BB}">
                  <c15:layout>
                    <c:manualLayout>
                      <c:w val="3.1614843357665796E-2"/>
                      <c:h val="3.6680590257962102E-2"/>
                    </c:manualLayout>
                  </c15:layout>
                </c:ext>
                <c:ext xmlns:c16="http://schemas.microsoft.com/office/drawing/2014/chart" uri="{C3380CC4-5D6E-409C-BE32-E72D297353CC}">
                  <c16:uniqueId val="{0000001C-6B77-8D45-964E-592300983542}"/>
                </c:ext>
              </c:extLst>
            </c:dLbl>
            <c:dLbl>
              <c:idx val="1"/>
              <c:layout>
                <c:manualLayout>
                  <c:x val="0"/>
                  <c:y val="-1.8271716246481134E-2"/>
                </c:manualLayout>
              </c:layout>
              <c:spPr>
                <a:noFill/>
                <a:ln>
                  <a:noFill/>
                </a:ln>
                <a:effectLst/>
              </c:spPr>
              <c:txPr>
                <a:bodyPr wrap="square" lIns="38100" tIns="19050" rIns="38100" bIns="19050" anchor="ctr">
                  <a:noAutofit/>
                </a:bodyPr>
                <a:lstStyle/>
                <a:p>
                  <a:pPr>
                    <a:defRPr sz="800">
                      <a:solidFill>
                        <a:schemeClr val="tx2"/>
                      </a:solidFill>
                    </a:defRPr>
                  </a:pPr>
                  <a:endParaRPr lang="en-FI"/>
                </a:p>
              </c:txPr>
              <c:showLegendKey val="0"/>
              <c:showVal val="1"/>
              <c:showCatName val="0"/>
              <c:showSerName val="0"/>
              <c:showPercent val="0"/>
              <c:showBubbleSize val="0"/>
              <c:extLst>
                <c:ext xmlns:c15="http://schemas.microsoft.com/office/drawing/2012/chart" uri="{CE6537A1-D6FC-4f65-9D91-7224C49458BB}">
                  <c15:layout>
                    <c:manualLayout>
                      <c:w val="2.1416506790676835E-2"/>
                      <c:h val="3.3635304216881913E-2"/>
                    </c:manualLayout>
                  </c15:layout>
                </c:ext>
                <c:ext xmlns:c16="http://schemas.microsoft.com/office/drawing/2014/chart" uri="{C3380CC4-5D6E-409C-BE32-E72D297353CC}">
                  <c16:uniqueId val="{0000001D-6B77-8D45-964E-592300983542}"/>
                </c:ext>
              </c:extLst>
            </c:dLbl>
            <c:dLbl>
              <c:idx val="2"/>
              <c:layout>
                <c:manualLayout>
                  <c:x val="-9.3483671932710103E-17"/>
                  <c:y val="-1.8271716246481138E-2"/>
                </c:manualLayout>
              </c:layout>
              <c:spPr>
                <a:noFill/>
                <a:ln>
                  <a:noFill/>
                </a:ln>
                <a:effectLst/>
              </c:spPr>
              <c:txPr>
                <a:bodyPr wrap="square" lIns="38100" tIns="19050" rIns="38100" bIns="19050" anchor="ctr">
                  <a:noAutofit/>
                </a:bodyPr>
                <a:lstStyle/>
                <a:p>
                  <a:pPr>
                    <a:defRPr sz="800"/>
                  </a:pPr>
                  <a:endParaRPr lang="en-FI"/>
                </a:p>
              </c:txPr>
              <c:showLegendKey val="0"/>
              <c:showVal val="1"/>
              <c:showCatName val="0"/>
              <c:showSerName val="0"/>
              <c:showPercent val="0"/>
              <c:showBubbleSize val="0"/>
              <c:extLst>
                <c:ext xmlns:c15="http://schemas.microsoft.com/office/drawing/2012/chart" uri="{CE6537A1-D6FC-4f65-9D91-7224C49458BB}">
                  <c15:layout>
                    <c:manualLayout>
                      <c:w val="2.1416506790676835E-2"/>
                      <c:h val="2.7544732134721535E-2"/>
                    </c:manualLayout>
                  </c15:layout>
                </c:ext>
                <c:ext xmlns:c16="http://schemas.microsoft.com/office/drawing/2014/chart" uri="{C3380CC4-5D6E-409C-BE32-E72D297353CC}">
                  <c16:uniqueId val="{0000001E-6B77-8D45-964E-592300983542}"/>
                </c:ext>
              </c:extLst>
            </c:dLbl>
            <c:dLbl>
              <c:idx val="3"/>
              <c:delete val="1"/>
              <c:extLst>
                <c:ext xmlns:c15="http://schemas.microsoft.com/office/drawing/2012/chart" uri="{CE6537A1-D6FC-4f65-9D91-7224C49458BB}"/>
                <c:ext xmlns:c16="http://schemas.microsoft.com/office/drawing/2014/chart" uri="{C3380CC4-5D6E-409C-BE32-E72D297353CC}">
                  <c16:uniqueId val="{0000001F-6B77-8D45-964E-592300983542}"/>
                </c:ext>
              </c:extLst>
            </c:dLbl>
            <c:dLbl>
              <c:idx val="4"/>
              <c:delete val="1"/>
              <c:extLst>
                <c:ext xmlns:c15="http://schemas.microsoft.com/office/drawing/2012/chart" uri="{CE6537A1-D6FC-4f65-9D91-7224C49458BB}"/>
                <c:ext xmlns:c16="http://schemas.microsoft.com/office/drawing/2014/chart" uri="{C3380CC4-5D6E-409C-BE32-E72D297353CC}">
                  <c16:uniqueId val="{00000020-6B77-8D45-964E-592300983542}"/>
                </c:ext>
              </c:extLst>
            </c:dLbl>
            <c:dLbl>
              <c:idx val="5"/>
              <c:delete val="1"/>
              <c:extLst>
                <c:ext xmlns:c15="http://schemas.microsoft.com/office/drawing/2012/chart" uri="{CE6537A1-D6FC-4f65-9D91-7224C49458BB}"/>
                <c:ext xmlns:c16="http://schemas.microsoft.com/office/drawing/2014/chart" uri="{C3380CC4-5D6E-409C-BE32-E72D297353CC}">
                  <c16:uniqueId val="{00000021-6B77-8D45-964E-592300983542}"/>
                </c:ext>
              </c:extLst>
            </c:dLbl>
            <c:dLbl>
              <c:idx val="6"/>
              <c:delete val="1"/>
              <c:extLst>
                <c:ext xmlns:c15="http://schemas.microsoft.com/office/drawing/2012/chart" uri="{CE6537A1-D6FC-4f65-9D91-7224C49458BB}"/>
                <c:ext xmlns:c16="http://schemas.microsoft.com/office/drawing/2014/chart" uri="{C3380CC4-5D6E-409C-BE32-E72D297353CC}">
                  <c16:uniqueId val="{00000022-6B77-8D45-964E-592300983542}"/>
                </c:ext>
              </c:extLst>
            </c:dLbl>
            <c:dLbl>
              <c:idx val="7"/>
              <c:delete val="1"/>
              <c:extLst>
                <c:ext xmlns:c15="http://schemas.microsoft.com/office/drawing/2012/chart" uri="{CE6537A1-D6FC-4f65-9D91-7224C49458BB}"/>
                <c:ext xmlns:c16="http://schemas.microsoft.com/office/drawing/2014/chart" uri="{C3380CC4-5D6E-409C-BE32-E72D297353CC}">
                  <c16:uniqueId val="{00000023-6B77-8D45-964E-592300983542}"/>
                </c:ext>
              </c:extLst>
            </c:dLbl>
            <c:spPr>
              <a:noFill/>
              <a:ln>
                <a:noFill/>
              </a:ln>
              <a:effectLst/>
            </c:spPr>
            <c:txPr>
              <a:bodyPr wrap="square" lIns="38100" tIns="19050" rIns="38100" bIns="19050" anchor="ctr">
                <a:spAutoFit/>
              </a:bodyPr>
              <a:lstStyle/>
              <a:p>
                <a:pPr>
                  <a:defRPr sz="800"/>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Sheet1!$A$2:$A$10</c:f>
              <c:numCache>
                <c:formatCode>General</c:formatCode>
                <c:ptCount val="9"/>
                <c:pt idx="0">
                  <c:v>2024</c:v>
                </c:pt>
                <c:pt idx="1">
                  <c:v>2023</c:v>
                </c:pt>
                <c:pt idx="2">
                  <c:v>2022</c:v>
                </c:pt>
                <c:pt idx="3">
                  <c:v>2021</c:v>
                </c:pt>
                <c:pt idx="4">
                  <c:v>2020</c:v>
                </c:pt>
                <c:pt idx="5">
                  <c:v>2019</c:v>
                </c:pt>
                <c:pt idx="6">
                  <c:v>2018</c:v>
                </c:pt>
                <c:pt idx="7">
                  <c:v>2017</c:v>
                </c:pt>
                <c:pt idx="8">
                  <c:v>2016</c:v>
                </c:pt>
              </c:numCache>
            </c:numRef>
          </c:cat>
          <c:val>
            <c:numRef>
              <c:f>Sheet1!$G$2:$G$10</c:f>
              <c:numCache>
                <c:formatCode>General</c:formatCode>
                <c:ptCount val="9"/>
                <c:pt idx="0">
                  <c:v>1.8</c:v>
                </c:pt>
                <c:pt idx="1">
                  <c:v>1.3</c:v>
                </c:pt>
                <c:pt idx="2">
                  <c:v>0.8</c:v>
                </c:pt>
                <c:pt idx="3">
                  <c:v>0.2</c:v>
                </c:pt>
              </c:numCache>
            </c:numRef>
          </c:val>
          <c:extLst>
            <c:ext xmlns:c16="http://schemas.microsoft.com/office/drawing/2014/chart" uri="{C3380CC4-5D6E-409C-BE32-E72D297353CC}">
              <c16:uniqueId val="{00000024-6B77-8D45-964E-592300983542}"/>
            </c:ext>
          </c:extLst>
        </c:ser>
        <c:dLbls>
          <c:showLegendKey val="0"/>
          <c:showVal val="0"/>
          <c:showCatName val="0"/>
          <c:showSerName val="0"/>
          <c:showPercent val="0"/>
          <c:showBubbleSize val="0"/>
        </c:dLbls>
        <c:axId val="-2116568240"/>
        <c:axId val="-2116565920"/>
      </c:areaChart>
      <c:catAx>
        <c:axId val="-2116568240"/>
        <c:scaling>
          <c:orientation val="maxMin"/>
        </c:scaling>
        <c:delete val="0"/>
        <c:axPos val="b"/>
        <c:numFmt formatCode="General" sourceLinked="0"/>
        <c:majorTickMark val="out"/>
        <c:minorTickMark val="none"/>
        <c:tickLblPos val="nextTo"/>
        <c:txPr>
          <a:bodyPr/>
          <a:lstStyle/>
          <a:p>
            <a:pPr>
              <a:defRPr sz="1200">
                <a:solidFill>
                  <a:schemeClr val="accent1"/>
                </a:solidFill>
              </a:defRPr>
            </a:pPr>
            <a:endParaRPr lang="en-FI"/>
          </a:p>
        </c:txPr>
        <c:crossAx val="-2116565920"/>
        <c:crosses val="autoZero"/>
        <c:auto val="1"/>
        <c:lblAlgn val="ctr"/>
        <c:lblOffset val="100"/>
        <c:noMultiLvlLbl val="0"/>
      </c:catAx>
      <c:valAx>
        <c:axId val="-2116565920"/>
        <c:scaling>
          <c:orientation val="minMax"/>
        </c:scaling>
        <c:delete val="1"/>
        <c:axPos val="r"/>
        <c:majorGridlines>
          <c:spPr>
            <a:ln>
              <a:solidFill>
                <a:schemeClr val="bg1">
                  <a:lumMod val="85000"/>
                </a:schemeClr>
              </a:solidFill>
              <a:prstDash val="sysDash"/>
            </a:ln>
          </c:spPr>
        </c:majorGridlines>
        <c:numFmt formatCode="0%" sourceLinked="1"/>
        <c:majorTickMark val="out"/>
        <c:minorTickMark val="none"/>
        <c:tickLblPos val="nextTo"/>
        <c:crossAx val="-2116568240"/>
        <c:crosses val="autoZero"/>
        <c:crossBetween val="midCat"/>
      </c:valAx>
    </c:plotArea>
    <c:legend>
      <c:legendPos val="r"/>
      <c:layout>
        <c:manualLayout>
          <c:xMode val="edge"/>
          <c:yMode val="edge"/>
          <c:x val="0.81917824243722592"/>
          <c:y val="0"/>
          <c:w val="0.17317301079027184"/>
          <c:h val="0.68164436972816222"/>
        </c:manualLayout>
      </c:layout>
      <c:overlay val="0"/>
      <c:txPr>
        <a:bodyPr/>
        <a:lstStyle/>
        <a:p>
          <a:pPr>
            <a:defRPr sz="1400"/>
          </a:pPr>
          <a:endParaRPr lang="en-FI"/>
        </a:p>
      </c:txPr>
    </c:legend>
    <c:plotVisOnly val="1"/>
    <c:dispBlanksAs val="gap"/>
    <c:showDLblsOverMax val="0"/>
  </c:chart>
  <c:txPr>
    <a:bodyPr/>
    <a:lstStyle/>
    <a:p>
      <a:pPr>
        <a:defRPr sz="1800" b="0" i="0">
          <a:latin typeface="Neue Haas Unica W1G" panose="020B0504030206020203" pitchFamily="34" charset="0"/>
        </a:defRPr>
      </a:pPr>
      <a:endParaRPr lang="en-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1"/>
    <c:plotArea>
      <c:layout>
        <c:manualLayout>
          <c:layoutTarget val="inner"/>
          <c:xMode val="edge"/>
          <c:yMode val="edge"/>
          <c:x val="0.34134290754319496"/>
          <c:y val="3.2793581190522024E-2"/>
          <c:w val="0.61419366278316223"/>
          <c:h val="0.93441283761895599"/>
        </c:manualLayout>
      </c:layout>
      <c:barChart>
        <c:barDir val="bar"/>
        <c:grouping val="clustered"/>
        <c:varyColors val="0"/>
        <c:ser>
          <c:idx val="0"/>
          <c:order val="0"/>
          <c:tx>
            <c:strRef>
              <c:f>Sheet1!$B$1</c:f>
              <c:strCache>
                <c:ptCount val="1"/>
                <c:pt idx="0">
                  <c:v>Kokonaisseuraajamäärä</c:v>
                </c:pt>
              </c:strCache>
            </c:strRef>
          </c:tx>
          <c:spPr>
            <a:solidFill>
              <a:schemeClr val="accent2"/>
            </a:solidFill>
            <a:ln>
              <a:noFill/>
            </a:ln>
            <a:effectLst/>
          </c:spPr>
          <c:invertIfNegative val="0"/>
          <c:dLbls>
            <c:dLbl>
              <c:idx val="0"/>
              <c:layout>
                <c:manualLayout>
                  <c:x val="-1.8881685236185699E-3"/>
                  <c:y val="3.93579197406584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08-0F4B-886E-3B8B2F582EFC}"/>
                </c:ext>
              </c:extLst>
            </c:dLbl>
            <c:dLbl>
              <c:idx val="1"/>
              <c:layout>
                <c:manualLayout>
                  <c:x val="3.3222139442998099E-3"/>
                  <c:y val="8.77460863172760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08-0F4B-886E-3B8B2F582EFC}"/>
                </c:ext>
              </c:extLst>
            </c:dLbl>
            <c:dLbl>
              <c:idx val="2"/>
              <c:layout>
                <c:manualLayout>
                  <c:x val="2.2491349070154158E-3"/>
                  <c:y val="1.2154605232978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08-0F4B-886E-3B8B2F582EFC}"/>
                </c:ext>
              </c:extLst>
            </c:dLbl>
            <c:dLbl>
              <c:idx val="3"/>
              <c:layout>
                <c:manualLayout>
                  <c:x val="5.4397983442295E-4"/>
                  <c:y val="-4.5185779883069702E-4"/>
                </c:manualLayout>
              </c:layout>
              <c:tx>
                <c:rich>
                  <a:bodyPr/>
                  <a:lstStyle/>
                  <a:p>
                    <a:fld id="{60D4950D-0C20-DF4A-AD6E-DE6770BF30ED}" type="VALUE">
                      <a:rPr lang="en-US"/>
                      <a:pPr/>
                      <a:t>[VALUE]</a:t>
                    </a:fld>
                    <a:endParaRPr lang="en-FI"/>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508-0F4B-886E-3B8B2F582EFC}"/>
                </c:ext>
              </c:extLst>
            </c:dLbl>
            <c:numFmt formatCode="#,##0" sourceLinked="0"/>
            <c:spPr>
              <a:noFill/>
              <a:ln>
                <a:noFill/>
              </a:ln>
              <a:effectLst/>
            </c:spPr>
            <c:txPr>
              <a:bodyPr/>
              <a:lstStyle/>
              <a:p>
                <a:pPr>
                  <a:defRPr sz="1400" b="0" i="0">
                    <a:solidFill>
                      <a:schemeClr val="accent1"/>
                    </a:solidFill>
                    <a:latin typeface="Neue Haas Unica W1G Medium" panose="020B0504030206020203" pitchFamily="34" charset="0"/>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Asuminen, puutarha, pienrauta ja remontointi</c:v>
                </c:pt>
                <c:pt idx="1">
                  <c:v>Naistenmediat</c:v>
                </c:pt>
                <c:pt idx="2">
                  <c:v>Ruoka ja juoma</c:v>
                </c:pt>
                <c:pt idx="3">
                  <c:v>Luonto, maa- ja metsätalous</c:v>
                </c:pt>
                <c:pt idx="4">
                  <c:v>Talous, markkinointi ja media</c:v>
                </c:pt>
                <c:pt idx="5">
                  <c:v>Yleisaikakauslehdet</c:v>
                </c:pt>
                <c:pt idx="6">
                  <c:v>Autot, moottoriajoneuvot ja kuljetus</c:v>
                </c:pt>
                <c:pt idx="7">
                  <c:v>Kauppa, pankki ja palvelut</c:v>
                </c:pt>
                <c:pt idx="8">
                  <c:v>Lapset ja nuoret</c:v>
                </c:pt>
                <c:pt idx="9">
                  <c:v>TV ja viihde</c:v>
                </c:pt>
                <c:pt idx="10">
                  <c:v>Tiede ja opiskelu</c:v>
                </c:pt>
              </c:strCache>
            </c:strRef>
          </c:cat>
          <c:val>
            <c:numRef>
              <c:f>Sheet1!$B$2:$B$12</c:f>
              <c:numCache>
                <c:formatCode>#,##0</c:formatCode>
                <c:ptCount val="11"/>
                <c:pt idx="0">
                  <c:v>753777</c:v>
                </c:pt>
                <c:pt idx="1">
                  <c:v>668481</c:v>
                </c:pt>
                <c:pt idx="2">
                  <c:v>406791</c:v>
                </c:pt>
                <c:pt idx="3">
                  <c:v>342498</c:v>
                </c:pt>
                <c:pt idx="4">
                  <c:v>310838</c:v>
                </c:pt>
                <c:pt idx="5">
                  <c:v>302475</c:v>
                </c:pt>
                <c:pt idx="6">
                  <c:v>266392</c:v>
                </c:pt>
                <c:pt idx="7">
                  <c:v>237600</c:v>
                </c:pt>
                <c:pt idx="8">
                  <c:v>228545</c:v>
                </c:pt>
                <c:pt idx="9">
                  <c:v>197554</c:v>
                </c:pt>
                <c:pt idx="10">
                  <c:v>177993</c:v>
                </c:pt>
              </c:numCache>
            </c:numRef>
          </c:val>
          <c:extLst>
            <c:ext xmlns:c16="http://schemas.microsoft.com/office/drawing/2014/chart" uri="{C3380CC4-5D6E-409C-BE32-E72D297353CC}">
              <c16:uniqueId val="{00000004-8508-0F4B-886E-3B8B2F582EFC}"/>
            </c:ext>
          </c:extLst>
        </c:ser>
        <c:dLbls>
          <c:showLegendKey val="0"/>
          <c:showVal val="0"/>
          <c:showCatName val="0"/>
          <c:showSerName val="0"/>
          <c:showPercent val="0"/>
          <c:showBubbleSize val="0"/>
        </c:dLbls>
        <c:gapWidth val="150"/>
        <c:axId val="-2116568240"/>
        <c:axId val="-2116565920"/>
      </c:barChart>
      <c:catAx>
        <c:axId val="-2116568240"/>
        <c:scaling>
          <c:orientation val="maxMin"/>
        </c:scaling>
        <c:delete val="0"/>
        <c:axPos val="l"/>
        <c:numFmt formatCode="General" sourceLinked="0"/>
        <c:majorTickMark val="out"/>
        <c:minorTickMark val="none"/>
        <c:tickLblPos val="nextTo"/>
        <c:txPr>
          <a:bodyPr/>
          <a:lstStyle/>
          <a:p>
            <a:pPr>
              <a:defRPr sz="1200">
                <a:solidFill>
                  <a:schemeClr val="accent1"/>
                </a:solidFill>
              </a:defRPr>
            </a:pPr>
            <a:endParaRPr lang="en-FI"/>
          </a:p>
        </c:txPr>
        <c:crossAx val="-2116565920"/>
        <c:crosses val="autoZero"/>
        <c:auto val="0"/>
        <c:lblAlgn val="ctr"/>
        <c:lblOffset val="0"/>
        <c:noMultiLvlLbl val="0"/>
      </c:catAx>
      <c:valAx>
        <c:axId val="-2116565920"/>
        <c:scaling>
          <c:orientation val="minMax"/>
        </c:scaling>
        <c:delete val="1"/>
        <c:axPos val="t"/>
        <c:majorGridlines>
          <c:spPr>
            <a:ln>
              <a:noFill/>
              <a:prstDash val="sysDash"/>
            </a:ln>
          </c:spPr>
        </c:majorGridlines>
        <c:numFmt formatCode="#,##0" sourceLinked="1"/>
        <c:majorTickMark val="out"/>
        <c:minorTickMark val="none"/>
        <c:tickLblPos val="nextTo"/>
        <c:crossAx val="-2116568240"/>
        <c:crosses val="autoZero"/>
        <c:crossBetween val="between"/>
      </c:valAx>
    </c:plotArea>
    <c:plotVisOnly val="1"/>
    <c:dispBlanksAs val="gap"/>
    <c:showDLblsOverMax val="0"/>
  </c:chart>
  <c:txPr>
    <a:bodyPr rot="120000" anchor="ctr" anchorCtr="0"/>
    <a:lstStyle/>
    <a:p>
      <a:pPr>
        <a:defRPr sz="1800" b="0" i="0">
          <a:latin typeface="Neue Haas Unica W1G" panose="020B0504030206020203" pitchFamily="34" charset="0"/>
        </a:defRPr>
      </a:pPr>
      <a:endParaRPr lang="en-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1"/>
    <c:plotArea>
      <c:layout>
        <c:manualLayout>
          <c:layoutTarget val="inner"/>
          <c:xMode val="edge"/>
          <c:yMode val="edge"/>
          <c:x val="0.34705838937772721"/>
          <c:y val="3.279367780726735E-2"/>
          <c:w val="0.60962130431025796"/>
          <c:h val="0.93441283761895599"/>
        </c:manualLayout>
      </c:layout>
      <c:barChart>
        <c:barDir val="bar"/>
        <c:grouping val="clustered"/>
        <c:varyColors val="0"/>
        <c:ser>
          <c:idx val="0"/>
          <c:order val="0"/>
          <c:tx>
            <c:strRef>
              <c:f>Sheet1!$B$1</c:f>
              <c:strCache>
                <c:ptCount val="1"/>
                <c:pt idx="0">
                  <c:v>Kokonaisseuraajamäärä</c:v>
                </c:pt>
              </c:strCache>
            </c:strRef>
          </c:tx>
          <c:spPr>
            <a:solidFill>
              <a:schemeClr val="accent2"/>
            </a:solidFill>
            <a:ln>
              <a:noFill/>
            </a:ln>
            <a:effectLst/>
          </c:spPr>
          <c:invertIfNegative val="0"/>
          <c:dLbls>
            <c:dLbl>
              <c:idx val="0"/>
              <c:layout>
                <c:manualLayout>
                  <c:x val="-1.8881685236185699E-3"/>
                  <c:y val="3.93579197406584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08-0F4B-886E-3B8B2F582EFC}"/>
                </c:ext>
              </c:extLst>
            </c:dLbl>
            <c:dLbl>
              <c:idx val="1"/>
              <c:layout>
                <c:manualLayout>
                  <c:x val="3.3222139442998099E-3"/>
                  <c:y val="8.77460863172760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08-0F4B-886E-3B8B2F582EFC}"/>
                </c:ext>
              </c:extLst>
            </c:dLbl>
            <c:dLbl>
              <c:idx val="2"/>
              <c:layout>
                <c:manualLayout>
                  <c:x val="2.2491349070154158E-3"/>
                  <c:y val="1.2154605232978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08-0F4B-886E-3B8B2F582EFC}"/>
                </c:ext>
              </c:extLst>
            </c:dLbl>
            <c:dLbl>
              <c:idx val="3"/>
              <c:layout>
                <c:manualLayout>
                  <c:x val="5.4397983442295E-4"/>
                  <c:y val="-4.5185779883069702E-4"/>
                </c:manualLayout>
              </c:layout>
              <c:tx>
                <c:rich>
                  <a:bodyPr/>
                  <a:lstStyle/>
                  <a:p>
                    <a:fld id="{60D4950D-0C20-DF4A-AD6E-DE6770BF30ED}" type="VALUE">
                      <a:rPr lang="en-US"/>
                      <a:pPr/>
                      <a:t>[VALUE]</a:t>
                    </a:fld>
                    <a:endParaRPr lang="en-FI"/>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508-0F4B-886E-3B8B2F582EFC}"/>
                </c:ext>
              </c:extLst>
            </c:dLbl>
            <c:numFmt formatCode="#,##0" sourceLinked="0"/>
            <c:spPr>
              <a:noFill/>
              <a:ln>
                <a:noFill/>
              </a:ln>
              <a:effectLst/>
            </c:spPr>
            <c:txPr>
              <a:bodyPr/>
              <a:lstStyle/>
              <a:p>
                <a:pPr>
                  <a:defRPr sz="1400" b="0" i="0">
                    <a:solidFill>
                      <a:schemeClr val="accent1"/>
                    </a:solidFill>
                    <a:latin typeface="Neue Haas Unica W1G Medium" panose="020B0504030206020203" pitchFamily="34" charset="0"/>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Askartelu ja käsityöt</c:v>
                </c:pt>
                <c:pt idx="1">
                  <c:v>Hyvinvointi, terveys, liikunta</c:v>
                </c:pt>
                <c:pt idx="2">
                  <c:v>Potilaat ja terveydenhuolto</c:v>
                </c:pt>
                <c:pt idx="3">
                  <c:v>Maanpuolustus ja sotahistoria</c:v>
                </c:pt>
                <c:pt idx="4">
                  <c:v>Politiikka ja yhteiskunta</c:v>
                </c:pt>
                <c:pt idx="5">
                  <c:v>Urheilu, veikkaus ja pelaaminen</c:v>
                </c:pt>
                <c:pt idx="6">
                  <c:v>Matkailu ja muut maat</c:v>
                </c:pt>
                <c:pt idx="7">
                  <c:v>Perhe ja kasvatus</c:v>
                </c:pt>
                <c:pt idx="8">
                  <c:v>Tekniikka ja tietotekniikka</c:v>
                </c:pt>
                <c:pt idx="9">
                  <c:v>Rakentaminen ja kiinteistönhuolto</c:v>
                </c:pt>
                <c:pt idx="10">
                  <c:v>Muut</c:v>
                </c:pt>
              </c:strCache>
            </c:strRef>
          </c:cat>
          <c:val>
            <c:numRef>
              <c:f>Sheet1!$B$2:$B$12</c:f>
              <c:numCache>
                <c:formatCode>#,##0</c:formatCode>
                <c:ptCount val="11"/>
                <c:pt idx="0">
                  <c:v>171878</c:v>
                </c:pt>
                <c:pt idx="1">
                  <c:v>162618</c:v>
                </c:pt>
                <c:pt idx="2">
                  <c:v>162290</c:v>
                </c:pt>
                <c:pt idx="3">
                  <c:v>97396</c:v>
                </c:pt>
                <c:pt idx="4">
                  <c:v>72418</c:v>
                </c:pt>
                <c:pt idx="5">
                  <c:v>68971</c:v>
                </c:pt>
                <c:pt idx="6">
                  <c:v>56854</c:v>
                </c:pt>
                <c:pt idx="7">
                  <c:v>55164</c:v>
                </c:pt>
                <c:pt idx="8">
                  <c:v>54023</c:v>
                </c:pt>
                <c:pt idx="9">
                  <c:v>30438</c:v>
                </c:pt>
                <c:pt idx="10" formatCode="#\ ##0;\-#\ ##0;;@">
                  <c:v>130744</c:v>
                </c:pt>
              </c:numCache>
            </c:numRef>
          </c:val>
          <c:extLst>
            <c:ext xmlns:c16="http://schemas.microsoft.com/office/drawing/2014/chart" uri="{C3380CC4-5D6E-409C-BE32-E72D297353CC}">
              <c16:uniqueId val="{00000004-8508-0F4B-886E-3B8B2F582EFC}"/>
            </c:ext>
          </c:extLst>
        </c:ser>
        <c:dLbls>
          <c:showLegendKey val="0"/>
          <c:showVal val="0"/>
          <c:showCatName val="0"/>
          <c:showSerName val="0"/>
          <c:showPercent val="0"/>
          <c:showBubbleSize val="0"/>
        </c:dLbls>
        <c:gapWidth val="150"/>
        <c:axId val="-2116568240"/>
        <c:axId val="-2116565920"/>
      </c:barChart>
      <c:catAx>
        <c:axId val="-2116568240"/>
        <c:scaling>
          <c:orientation val="maxMin"/>
        </c:scaling>
        <c:delete val="0"/>
        <c:axPos val="l"/>
        <c:numFmt formatCode="General" sourceLinked="0"/>
        <c:majorTickMark val="out"/>
        <c:minorTickMark val="none"/>
        <c:tickLblPos val="nextTo"/>
        <c:txPr>
          <a:bodyPr/>
          <a:lstStyle/>
          <a:p>
            <a:pPr>
              <a:defRPr sz="1200">
                <a:solidFill>
                  <a:schemeClr val="accent1"/>
                </a:solidFill>
              </a:defRPr>
            </a:pPr>
            <a:endParaRPr lang="en-FI"/>
          </a:p>
        </c:txPr>
        <c:crossAx val="-2116565920"/>
        <c:crosses val="autoZero"/>
        <c:auto val="0"/>
        <c:lblAlgn val="ctr"/>
        <c:lblOffset val="0"/>
        <c:noMultiLvlLbl val="0"/>
      </c:catAx>
      <c:valAx>
        <c:axId val="-2116565920"/>
        <c:scaling>
          <c:orientation val="minMax"/>
          <c:max val="800000"/>
        </c:scaling>
        <c:delete val="1"/>
        <c:axPos val="t"/>
        <c:numFmt formatCode="#,##0" sourceLinked="1"/>
        <c:majorTickMark val="out"/>
        <c:minorTickMark val="none"/>
        <c:tickLblPos val="nextTo"/>
        <c:crossAx val="-2116568240"/>
        <c:crosses val="autoZero"/>
        <c:crossBetween val="between"/>
      </c:valAx>
    </c:plotArea>
    <c:plotVisOnly val="1"/>
    <c:dispBlanksAs val="gap"/>
    <c:showDLblsOverMax val="0"/>
  </c:chart>
  <c:txPr>
    <a:bodyPr rot="120000" anchor="ctr" anchorCtr="0"/>
    <a:lstStyle/>
    <a:p>
      <a:pPr>
        <a:defRPr sz="1800" b="0" i="0">
          <a:latin typeface="Neue Haas Unica W1G" panose="020B0504030206020203" pitchFamily="34" charset="0"/>
        </a:defRPr>
      </a:pPr>
      <a:endParaRPr lang="en-FI"/>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0.36543</cdr:x>
      <cdr:y>0.41592</cdr:y>
    </cdr:from>
    <cdr:to>
      <cdr:x>0.66253</cdr:x>
      <cdr:y>0.68941</cdr:y>
    </cdr:to>
    <cdr:grpSp>
      <cdr:nvGrpSpPr>
        <cdr:cNvPr id="4" name="Group 3">
          <a:extLst xmlns:a="http://schemas.openxmlformats.org/drawingml/2006/main">
            <a:ext uri="{FF2B5EF4-FFF2-40B4-BE49-F238E27FC236}">
              <a16:creationId xmlns:a16="http://schemas.microsoft.com/office/drawing/2014/main" id="{1171EC12-FF78-8541-BDBC-CC6A4414F601}"/>
            </a:ext>
          </a:extLst>
        </cdr:cNvPr>
        <cdr:cNvGrpSpPr/>
      </cdr:nvGrpSpPr>
      <cdr:grpSpPr>
        <a:xfrm xmlns:a="http://schemas.openxmlformats.org/drawingml/2006/main">
          <a:off x="2777051" y="1741487"/>
          <a:ext cx="2257783" cy="1145122"/>
          <a:chOff x="2287076" y="1874237"/>
          <a:chExt cx="2995078" cy="1346756"/>
        </a:xfrm>
      </cdr:grpSpPr>
      <cdr:sp macro="" textlink="">
        <cdr:nvSpPr>
          <cdr:cNvPr id="2" name="Content Placeholder 2">
            <a:extLst xmlns:a="http://schemas.openxmlformats.org/drawingml/2006/main">
              <a:ext uri="{FF2B5EF4-FFF2-40B4-BE49-F238E27FC236}">
                <a16:creationId xmlns:a16="http://schemas.microsoft.com/office/drawing/2014/main" id="{8D45EB1E-4412-4440-90E1-1E52AE74CE72}"/>
              </a:ext>
            </a:extLst>
          </cdr:cNvPr>
          <cdr:cNvSpPr txBox="1">
            <a:spLocks xmlns:a="http://schemas.openxmlformats.org/drawingml/2006/main"/>
          </cdr:cNvSpPr>
        </cdr:nvSpPr>
        <cdr:spPr>
          <a:xfrm xmlns:a="http://schemas.openxmlformats.org/drawingml/2006/main">
            <a:off x="2287076" y="1874237"/>
            <a:ext cx="2995078" cy="619132"/>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1200" dirty="0">
                <a:solidFill>
                  <a:srgbClr val="002649"/>
                </a:solidFill>
                <a:latin typeface="Neue Haas Unica W1G Medium" panose="020B0504030206020203" pitchFamily="34" charset="0"/>
              </a:rPr>
              <a:t>Seuraajia kaikissa </a:t>
            </a:r>
            <a:br>
              <a:rPr lang="fi-FI" sz="1200" dirty="0">
                <a:solidFill>
                  <a:srgbClr val="002649"/>
                </a:solidFill>
                <a:latin typeface="Neue Haas Unica W1G Medium" panose="020B0504030206020203" pitchFamily="34" charset="0"/>
              </a:rPr>
            </a:br>
            <a:r>
              <a:rPr lang="fi-FI" sz="1200" dirty="0">
                <a:solidFill>
                  <a:srgbClr val="002649"/>
                </a:solidFill>
                <a:latin typeface="Neue Haas Unica W1G Medium" panose="020B0504030206020203" pitchFamily="34" charset="0"/>
              </a:rPr>
              <a:t>kanavissa</a:t>
            </a:r>
            <a:endParaRPr lang="en-FI" sz="1200" dirty="0">
              <a:solidFill>
                <a:srgbClr val="002649"/>
              </a:solidFill>
              <a:latin typeface="Neue Haas Unica W1G Medium" panose="020B0504030206020203" pitchFamily="34" charset="0"/>
            </a:endParaRPr>
          </a:p>
        </cdr:txBody>
      </cdr:sp>
      <cdr:sp macro="" textlink="">
        <cdr:nvSpPr>
          <cdr:cNvPr id="3" name="Content Placeholder 2">
            <a:extLst xmlns:a="http://schemas.openxmlformats.org/drawingml/2006/main">
              <a:ext uri="{FF2B5EF4-FFF2-40B4-BE49-F238E27FC236}">
                <a16:creationId xmlns:a16="http://schemas.microsoft.com/office/drawing/2014/main" id="{C74C9BEF-4942-7448-9A77-9361FD05EFC1}"/>
              </a:ext>
            </a:extLst>
          </cdr:cNvPr>
          <cdr:cNvSpPr txBox="1">
            <a:spLocks xmlns:a="http://schemas.openxmlformats.org/drawingml/2006/main"/>
          </cdr:cNvSpPr>
        </cdr:nvSpPr>
        <cdr:spPr>
          <a:xfrm xmlns:a="http://schemas.openxmlformats.org/drawingml/2006/main">
            <a:off x="2287076" y="2438066"/>
            <a:ext cx="2995078" cy="782927"/>
          </a:xfrm>
          <a:prstGeom xmlns:a="http://schemas.openxmlformats.org/drawingml/2006/main" prst="rect">
            <a:avLst/>
          </a:prstGeom>
        </cdr:spPr>
        <cdr:txBody>
          <a:bodyPr xmlns:a="http://schemas.openxmlformats.org/drawingml/2006/main" vert="horz" lIns="91440" tIns="45720" rIns="91440" bIns="45720" rtlCol="0">
            <a:no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3500" dirty="0">
                <a:solidFill>
                  <a:schemeClr val="tx2"/>
                </a:solidFill>
                <a:latin typeface="Canela Medium" pitchFamily="2" charset="77"/>
              </a:rPr>
              <a:t>4 955 738</a:t>
            </a:r>
            <a:endParaRPr lang="en-FI" sz="3500" dirty="0">
              <a:solidFill>
                <a:schemeClr val="tx2"/>
              </a:solidFill>
              <a:latin typeface="Canela Medium" pitchFamily="2" charset="77"/>
            </a:endParaRPr>
          </a:p>
        </cdr:txBody>
      </cdr:sp>
    </cdr:grpSp>
  </cdr:relSizeAnchor>
</c:userShapes>
</file>

<file path=ppt/drawings/drawing2.xml><?xml version="1.0" encoding="utf-8"?>
<c:userShapes xmlns:c="http://schemas.openxmlformats.org/drawingml/2006/chart">
  <cdr:relSizeAnchor xmlns:cdr="http://schemas.openxmlformats.org/drawingml/2006/chartDrawing">
    <cdr:from>
      <cdr:x>0.74737</cdr:x>
      <cdr:y>0.63295</cdr:y>
    </cdr:from>
    <cdr:to>
      <cdr:x>0.97667</cdr:x>
      <cdr:y>0.84931</cdr:y>
    </cdr:to>
    <cdr:sp macro="" textlink="">
      <cdr:nvSpPr>
        <cdr:cNvPr id="2" name="TextBox 5">
          <a:extLst xmlns:a="http://schemas.openxmlformats.org/drawingml/2006/main">
            <a:ext uri="{FF2B5EF4-FFF2-40B4-BE49-F238E27FC236}">
              <a16:creationId xmlns:a16="http://schemas.microsoft.com/office/drawing/2014/main" id="{5EDCDA83-A3B0-6B4A-95CE-D87CF39C4769}"/>
            </a:ext>
          </a:extLst>
        </cdr:cNvPr>
        <cdr:cNvSpPr txBox="1"/>
      </cdr:nvSpPr>
      <cdr:spPr>
        <a:xfrm xmlns:a="http://schemas.openxmlformats.org/drawingml/2006/main">
          <a:off x="7429737" y="2431049"/>
          <a:ext cx="2279510" cy="830998"/>
        </a:xfrm>
        <a:prstGeom xmlns:a="http://schemas.openxmlformats.org/drawingml/2006/main" prst="rect">
          <a:avLst/>
        </a:prstGeom>
        <a:solidFill xmlns:a="http://schemas.openxmlformats.org/drawingml/2006/main">
          <a:schemeClr val="accent1"/>
        </a:solidFill>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fi-FI" sz="2400" spc="300" dirty="0">
              <a:solidFill>
                <a:schemeClr val="bg2"/>
              </a:solidFill>
              <a:latin typeface="Neue Haas Unica W1G Medium" panose="020B0504030206020203" pitchFamily="34" charset="0"/>
            </a:rPr>
            <a:t>-</a:t>
          </a:r>
          <a:r>
            <a:rPr lang="fi-FI" sz="2400" dirty="0">
              <a:solidFill>
                <a:schemeClr val="bg2"/>
              </a:solidFill>
              <a:latin typeface="Neue Haas Unica W1G Medium" panose="020B0504030206020203" pitchFamily="34" charset="0"/>
            </a:rPr>
            <a:t>2 540</a:t>
          </a:r>
          <a:br>
            <a:rPr lang="fi-FI" sz="1200" dirty="0">
              <a:solidFill>
                <a:schemeClr val="bg2"/>
              </a:solidFill>
              <a:latin typeface="Neue Haas Unica W1G Medium" panose="020B0504030206020203" pitchFamily="34" charset="0"/>
            </a:rPr>
          </a:br>
          <a:r>
            <a:rPr lang="fi-FI" sz="1200" dirty="0">
              <a:solidFill>
                <a:schemeClr val="bg2"/>
              </a:solidFill>
              <a:latin typeface="Neue Haas Unica W1G Medium" panose="020B0504030206020203" pitchFamily="34" charset="0"/>
            </a:rPr>
            <a:t>= keskimääräinen muutos kuukaudessa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6731-4676-4049-B778-C85831E1F5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dirty="0">
              <a:latin typeface="Neue Haas Unica W1G" panose="020B0504030206020203" pitchFamily="34" charset="0"/>
            </a:endParaRPr>
          </a:p>
        </p:txBody>
      </p:sp>
      <p:sp>
        <p:nvSpPr>
          <p:cNvPr id="3" name="Date Placeholder 2">
            <a:extLst>
              <a:ext uri="{FF2B5EF4-FFF2-40B4-BE49-F238E27FC236}">
                <a16:creationId xmlns:a16="http://schemas.microsoft.com/office/drawing/2014/main" id="{4C5C887A-2D2F-E940-8170-CB9873249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03909-B5E8-FB4E-AFE4-A87166A88C34}" type="datetimeFigureOut">
              <a:rPr lang="en-FI" smtClean="0">
                <a:latin typeface="Neue Haas Unica W1G" panose="020B0504030206020203" pitchFamily="34" charset="0"/>
              </a:rPr>
              <a:t>24.2.2025</a:t>
            </a:fld>
            <a:endParaRPr lang="en-FI" dirty="0">
              <a:latin typeface="Neue Haas Unica W1G" panose="020B0504030206020203" pitchFamily="34" charset="0"/>
            </a:endParaRPr>
          </a:p>
        </p:txBody>
      </p:sp>
      <p:sp>
        <p:nvSpPr>
          <p:cNvPr id="4" name="Footer Placeholder 3">
            <a:extLst>
              <a:ext uri="{FF2B5EF4-FFF2-40B4-BE49-F238E27FC236}">
                <a16:creationId xmlns:a16="http://schemas.microsoft.com/office/drawing/2014/main" id="{66B4AAC1-5A48-8D47-9036-9B35BA37D1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dirty="0">
              <a:latin typeface="Neue Haas Unica W1G" panose="020B0504030206020203" pitchFamily="34" charset="0"/>
            </a:endParaRPr>
          </a:p>
        </p:txBody>
      </p:sp>
      <p:sp>
        <p:nvSpPr>
          <p:cNvPr id="5" name="Slide Number Placeholder 4">
            <a:extLst>
              <a:ext uri="{FF2B5EF4-FFF2-40B4-BE49-F238E27FC236}">
                <a16:creationId xmlns:a16="http://schemas.microsoft.com/office/drawing/2014/main" id="{63DB4C95-5904-FB43-9FE2-1A5C1BAD6A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F5268-A0E2-674D-AEA0-0DAD3129F1B4}" type="slidenum">
              <a:rPr lang="en-FI" smtClean="0">
                <a:latin typeface="Neue Haas Unica W1G" panose="020B0504030206020203" pitchFamily="34" charset="0"/>
              </a:rPr>
              <a:t>‹#›</a:t>
            </a:fld>
            <a:endParaRPr lang="en-FI" dirty="0">
              <a:latin typeface="Neue Haas Unica W1G" panose="020B0504030206020203" pitchFamily="34" charset="0"/>
            </a:endParaRPr>
          </a:p>
        </p:txBody>
      </p:sp>
    </p:spTree>
    <p:extLst>
      <p:ext uri="{BB962C8B-B14F-4D97-AF65-F5344CB8AC3E}">
        <p14:creationId xmlns:p14="http://schemas.microsoft.com/office/powerpoint/2010/main" val="266135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eue Haas Unica W1G" panose="020B0504030206020203" pitchFamily="34" charset="0"/>
              </a:defRPr>
            </a:lvl1pPr>
          </a:lstStyle>
          <a:p>
            <a:endParaRPr lang="en-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eue Haas Unica W1G" panose="020B0504030206020203" pitchFamily="34" charset="0"/>
              </a:defRPr>
            </a:lvl1pPr>
          </a:lstStyle>
          <a:p>
            <a:fld id="{C4E458E5-F7A7-9540-B300-0997209ECD22}" type="datetimeFigureOut">
              <a:rPr lang="en-FI" smtClean="0"/>
              <a:pPr/>
              <a:t>24.2.2025</a:t>
            </a:fld>
            <a:endParaRPr lang="en-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eue Haas Unica W1G" panose="020B0504030206020203" pitchFamily="34" charset="0"/>
              </a:defRPr>
            </a:lvl1pPr>
          </a:lstStyle>
          <a:p>
            <a:endParaRPr lang="en-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eue Haas Unica W1G" panose="020B0504030206020203" pitchFamily="34" charset="0"/>
              </a:defRPr>
            </a:lvl1pPr>
          </a:lstStyle>
          <a:p>
            <a:fld id="{ECE063A0-E1D9-054C-B6B8-9DCE4E3BD599}" type="slidenum">
              <a:rPr lang="en-FI" smtClean="0"/>
              <a:pPr/>
              <a:t>‹#›</a:t>
            </a:fld>
            <a:endParaRPr lang="en-FI" dirty="0"/>
          </a:p>
        </p:txBody>
      </p:sp>
    </p:spTree>
    <p:extLst>
      <p:ext uri="{BB962C8B-B14F-4D97-AF65-F5344CB8AC3E}">
        <p14:creationId xmlns:p14="http://schemas.microsoft.com/office/powerpoint/2010/main" val="228711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eue Haas Unica W1G" panose="020B0504030206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3FA88803-6FD5-48EA-BEE4-DBA655EB37D0}" type="slidenum">
              <a:rPr lang="fi-FI" smtClean="0"/>
              <a:t>5</a:t>
            </a:fld>
            <a:endParaRPr lang="fi-FI"/>
          </a:p>
        </p:txBody>
      </p:sp>
    </p:spTree>
    <p:extLst>
      <p:ext uri="{BB962C8B-B14F-4D97-AF65-F5344CB8AC3E}">
        <p14:creationId xmlns:p14="http://schemas.microsoft.com/office/powerpoint/2010/main" val="2870572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3FA88803-6FD5-48EA-BEE4-DBA655EB37D0}" type="slidenum">
              <a:rPr lang="fi-FI" smtClean="0"/>
              <a:t>6</a:t>
            </a:fld>
            <a:endParaRPr lang="fi-FI"/>
          </a:p>
        </p:txBody>
      </p:sp>
    </p:spTree>
    <p:extLst>
      <p:ext uri="{BB962C8B-B14F-4D97-AF65-F5344CB8AC3E}">
        <p14:creationId xmlns:p14="http://schemas.microsoft.com/office/powerpoint/2010/main" val="137741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3FA88803-6FD5-48EA-BEE4-DBA655EB37D0}" type="slidenum">
              <a:rPr lang="fi-FI" smtClean="0"/>
              <a:t>11</a:t>
            </a:fld>
            <a:endParaRPr lang="fi-FI"/>
          </a:p>
        </p:txBody>
      </p:sp>
    </p:spTree>
    <p:extLst>
      <p:ext uri="{BB962C8B-B14F-4D97-AF65-F5344CB8AC3E}">
        <p14:creationId xmlns:p14="http://schemas.microsoft.com/office/powerpoint/2010/main" val="291071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3FA88803-6FD5-48EA-BEE4-DBA655EB37D0}" type="slidenum">
              <a:rPr lang="fi-FI" smtClean="0"/>
              <a:t>12</a:t>
            </a:fld>
            <a:endParaRPr lang="fi-FI"/>
          </a:p>
        </p:txBody>
      </p:sp>
    </p:spTree>
    <p:extLst>
      <p:ext uri="{BB962C8B-B14F-4D97-AF65-F5344CB8AC3E}">
        <p14:creationId xmlns:p14="http://schemas.microsoft.com/office/powerpoint/2010/main" val="167631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3FA88803-6FD5-48EA-BEE4-DBA655EB37D0}" type="slidenum">
              <a:rPr lang="fi-FI" smtClean="0"/>
              <a:t>13</a:t>
            </a:fld>
            <a:endParaRPr lang="fi-FI"/>
          </a:p>
        </p:txBody>
      </p:sp>
    </p:spTree>
    <p:extLst>
      <p:ext uri="{BB962C8B-B14F-4D97-AF65-F5344CB8AC3E}">
        <p14:creationId xmlns:p14="http://schemas.microsoft.com/office/powerpoint/2010/main" val="4202120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3FA88803-6FD5-48EA-BEE4-DBA655EB37D0}" type="slidenum">
              <a:rPr lang="fi-FI" smtClean="0"/>
              <a:t>20</a:t>
            </a:fld>
            <a:endParaRPr lang="fi-FI"/>
          </a:p>
        </p:txBody>
      </p:sp>
    </p:spTree>
    <p:extLst>
      <p:ext uri="{BB962C8B-B14F-4D97-AF65-F5344CB8AC3E}">
        <p14:creationId xmlns:p14="http://schemas.microsoft.com/office/powerpoint/2010/main" val="4051003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3FA88803-6FD5-48EA-BEE4-DBA655EB37D0}" type="slidenum">
              <a:rPr lang="fi-FI" smtClean="0"/>
              <a:t>21</a:t>
            </a:fld>
            <a:endParaRPr lang="fi-FI"/>
          </a:p>
        </p:txBody>
      </p:sp>
    </p:spTree>
    <p:extLst>
      <p:ext uri="{BB962C8B-B14F-4D97-AF65-F5344CB8AC3E}">
        <p14:creationId xmlns:p14="http://schemas.microsoft.com/office/powerpoint/2010/main" val="642026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CE063A0-E1D9-054C-B6B8-9DCE4E3BD599}" type="slidenum">
              <a:rPr lang="en-FI" smtClean="0"/>
              <a:pPr/>
              <a:t>34</a:t>
            </a:fld>
            <a:endParaRPr lang="en-FI" dirty="0"/>
          </a:p>
        </p:txBody>
      </p:sp>
    </p:spTree>
    <p:extLst>
      <p:ext uri="{BB962C8B-B14F-4D97-AF65-F5344CB8AC3E}">
        <p14:creationId xmlns:p14="http://schemas.microsoft.com/office/powerpoint/2010/main" val="1888539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3.emf"/><Relationship Id="rId7" Type="http://schemas.openxmlformats.org/officeDocument/2006/relationships/image" Target="../media/image15.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17.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95F4-81E9-EF49-A226-BCE101457B9A}"/>
              </a:ext>
            </a:extLst>
          </p:cNvPr>
          <p:cNvPicPr>
            <a:picLocks noChangeAspect="1"/>
          </p:cNvPicPr>
          <p:nvPr userDrawn="1"/>
        </p:nvPicPr>
        <p:blipFill>
          <a:blip r:embed="rId2"/>
          <a:stretch>
            <a:fillRect/>
          </a:stretch>
        </p:blipFill>
        <p:spPr>
          <a:xfrm>
            <a:off x="-1809750" y="-7822685"/>
            <a:ext cx="14535150" cy="15516128"/>
          </a:xfrm>
          <a:prstGeom prst="rect">
            <a:avLst/>
          </a:prstGeom>
        </p:spPr>
      </p:pic>
      <p:pic>
        <p:nvPicPr>
          <p:cNvPr id="17" name="Picture 16">
            <a:extLst>
              <a:ext uri="{FF2B5EF4-FFF2-40B4-BE49-F238E27FC236}">
                <a16:creationId xmlns:a16="http://schemas.microsoft.com/office/drawing/2014/main" id="{0B9E11F6-8AE3-2141-95F1-45E4ECCC35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8624"/>
          <a:stretch/>
        </p:blipFill>
        <p:spPr>
          <a:xfrm>
            <a:off x="3632200" y="-3255264"/>
            <a:ext cx="2463800" cy="1228656"/>
          </a:xfrm>
          <a:prstGeom prst="rect">
            <a:avLst/>
          </a:prstGeom>
        </p:spPr>
      </p:pic>
      <p:sp>
        <p:nvSpPr>
          <p:cNvPr id="2" name="Title 1">
            <a:extLst>
              <a:ext uri="{FF2B5EF4-FFF2-40B4-BE49-F238E27FC236}">
                <a16:creationId xmlns:a16="http://schemas.microsoft.com/office/drawing/2014/main" id="{B9889790-F15E-1B44-B63B-B457C40FEFC4}"/>
              </a:ext>
            </a:extLst>
          </p:cNvPr>
          <p:cNvSpPr>
            <a:spLocks noGrp="1"/>
          </p:cNvSpPr>
          <p:nvPr>
            <p:ph type="ctrTitle"/>
          </p:nvPr>
        </p:nvSpPr>
        <p:spPr>
          <a:xfrm>
            <a:off x="1524000" y="1585982"/>
            <a:ext cx="9144000" cy="2387600"/>
          </a:xfrm>
        </p:spPr>
        <p:txBody>
          <a:bodyPr anchor="b"/>
          <a:lstStyle>
            <a:lvl1pPr algn="ctr">
              <a:defRPr sz="8500">
                <a:solidFill>
                  <a:schemeClr val="bg1"/>
                </a:solidFill>
                <a:latin typeface="Clattering" pitchFamily="2" charset="0"/>
              </a:defRPr>
            </a:lvl1pPr>
          </a:lstStyle>
          <a:p>
            <a:r>
              <a:rPr lang="en-GB"/>
              <a:t>Click to edit Master title style</a:t>
            </a:r>
            <a:endParaRPr lang="en-FI" dirty="0"/>
          </a:p>
        </p:txBody>
      </p:sp>
      <p:sp>
        <p:nvSpPr>
          <p:cNvPr id="3" name="Subtitle 2">
            <a:extLst>
              <a:ext uri="{FF2B5EF4-FFF2-40B4-BE49-F238E27FC236}">
                <a16:creationId xmlns:a16="http://schemas.microsoft.com/office/drawing/2014/main" id="{A4568D8E-AFC5-9E4A-A6FF-D33AA04BCD02}"/>
              </a:ext>
            </a:extLst>
          </p:cNvPr>
          <p:cNvSpPr>
            <a:spLocks noGrp="1"/>
          </p:cNvSpPr>
          <p:nvPr>
            <p:ph type="subTitle" idx="1"/>
          </p:nvPr>
        </p:nvSpPr>
        <p:spPr>
          <a:xfrm>
            <a:off x="1524000" y="3973582"/>
            <a:ext cx="9144000" cy="1655762"/>
          </a:xfrm>
        </p:spPr>
        <p:txBody>
          <a:bodyPr/>
          <a:lstStyle>
            <a:lvl1pPr marL="0" indent="0" algn="ctr">
              <a:buNone/>
              <a:defRPr sz="2400" b="0" i="0">
                <a:solidFill>
                  <a:schemeClr val="bg1"/>
                </a:solidFill>
                <a:latin typeface="Neue Haas Unica W1G Light"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dirty="0"/>
          </a:p>
        </p:txBody>
      </p:sp>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25030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lkkä teksti 3">
    <p:bg>
      <p:bgPr>
        <a:solidFill>
          <a:srgbClr val="FF646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F5F4F7"/>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F5F4F7"/>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sp>
        <p:nvSpPr>
          <p:cNvPr id="5" name="Rectangle 4">
            <a:extLst>
              <a:ext uri="{FF2B5EF4-FFF2-40B4-BE49-F238E27FC236}">
                <a16:creationId xmlns:a16="http://schemas.microsoft.com/office/drawing/2014/main" id="{2E61091E-6CBC-F94E-82C1-D26EBC3D43DB}"/>
              </a:ext>
            </a:extLst>
          </p:cNvPr>
          <p:cNvSpPr/>
          <p:nvPr userDrawn="1"/>
        </p:nvSpPr>
        <p:spPr>
          <a:xfrm>
            <a:off x="9548949" y="6100354"/>
            <a:ext cx="2455817" cy="518567"/>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9" name="Picture 8">
            <a:extLst>
              <a:ext uri="{FF2B5EF4-FFF2-40B4-BE49-F238E27FC236}">
                <a16:creationId xmlns:a16="http://schemas.microsoft.com/office/drawing/2014/main" id="{84B2280F-ED4C-5840-AA11-78443EF12854}"/>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862510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 1">
    <p:bg>
      <p:bgPr>
        <a:solidFill>
          <a:srgbClr val="FF646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8A087-0E54-5548-BBE0-62F93A137851}"/>
              </a:ext>
            </a:extLst>
          </p:cNvPr>
          <p:cNvPicPr>
            <a:picLocks noChangeAspect="1"/>
          </p:cNvPicPr>
          <p:nvPr userDrawn="1"/>
        </p:nvPicPr>
        <p:blipFill>
          <a:blip r:embed="rId2"/>
          <a:stretch>
            <a:fillRect/>
          </a:stretch>
        </p:blipFill>
        <p:spPr>
          <a:xfrm>
            <a:off x="-1840609" y="-7820500"/>
            <a:ext cx="14545053" cy="15526700"/>
          </a:xfrm>
          <a:prstGeom prst="rect">
            <a:avLst/>
          </a:prstGeom>
        </p:spPr>
      </p:pic>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GB"/>
              <a:t>Click to edit Master title style</a:t>
            </a:r>
            <a:endParaRPr lang="en-FI" dirty="0"/>
          </a:p>
        </p:txBody>
      </p:sp>
      <p:pic>
        <p:nvPicPr>
          <p:cNvPr id="7" name="Picture 6">
            <a:extLst>
              <a:ext uri="{FF2B5EF4-FFF2-40B4-BE49-F238E27FC236}">
                <a16:creationId xmlns:a16="http://schemas.microsoft.com/office/drawing/2014/main" id="{34D82487-CC65-DF4E-B7FB-142940BCCA35}"/>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2519682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 2">
    <p:bg>
      <p:bgPr>
        <a:solidFill>
          <a:srgbClr val="9CFFF8"/>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2140262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 3">
    <p:bg>
      <p:bgPr>
        <a:solidFill>
          <a:srgbClr val="F4CF6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3051421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äliotsikko 3">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2"/>
                </a:solidFill>
                <a:latin typeface="Clattering" pitchFamily="2" charset="0"/>
              </a:defRPr>
            </a:lvl1pPr>
          </a:lstStyle>
          <a:p>
            <a:r>
              <a:rPr lang="en-GB" dirty="0"/>
              <a:t>Click to edit Master title style</a:t>
            </a:r>
            <a:endParaRPr lang="en-FI" dirty="0"/>
          </a:p>
        </p:txBody>
      </p:sp>
      <p:pic>
        <p:nvPicPr>
          <p:cNvPr id="4" name="Picture 3">
            <a:extLst>
              <a:ext uri="{FF2B5EF4-FFF2-40B4-BE49-F238E27FC236}">
                <a16:creationId xmlns:a16="http://schemas.microsoft.com/office/drawing/2014/main" id="{5244B72A-E6F1-9B4E-BC82-AAA5F85E85AC}"/>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3022777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erustyyl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002649"/>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12" name="Picture 11">
            <a:extLst>
              <a:ext uri="{FF2B5EF4-FFF2-40B4-BE49-F238E27FC236}">
                <a16:creationId xmlns:a16="http://schemas.microsoft.com/office/drawing/2014/main" id="{38866407-1BFA-8440-B74D-9BE0E51DB2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pic>
        <p:nvPicPr>
          <p:cNvPr id="7" name="Picture 6">
            <a:extLst>
              <a:ext uri="{FF2B5EF4-FFF2-40B4-BE49-F238E27FC236}">
                <a16:creationId xmlns:a16="http://schemas.microsoft.com/office/drawing/2014/main" id="{4A2510D3-A6F3-1B4D-AB47-636E1C231969}"/>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B7DCA8D7-E504-224C-9862-1C0B6BE2C743}"/>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Aikakausmediat</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vuosiraportti</a:t>
            </a:r>
            <a:r>
              <a:rPr lang="en-US" sz="1000" b="0" i="0" dirty="0">
                <a:solidFill>
                  <a:schemeClr val="accent1"/>
                </a:solidFill>
                <a:latin typeface="Neue Haas Unica W1G Light" panose="020B0404030206020203" pitchFamily="34" charset="0"/>
              </a:rPr>
              <a:t> 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221384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10" name="Picture 9">
            <a:extLst>
              <a:ext uri="{FF2B5EF4-FFF2-40B4-BE49-F238E27FC236}">
                <a16:creationId xmlns:a16="http://schemas.microsoft.com/office/drawing/2014/main" id="{3832F4FF-B802-0E4B-AF28-35AEA1D7BC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Aikakausmediat</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vuosiraportti</a:t>
            </a:r>
            <a:r>
              <a:rPr lang="en-US" sz="1000" b="0" i="0" dirty="0">
                <a:solidFill>
                  <a:schemeClr val="accent1"/>
                </a:solidFill>
                <a:latin typeface="Neue Haas Unica W1G Light" panose="020B0404030206020203" pitchFamily="34" charset="0"/>
              </a:rPr>
              <a:t> 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516495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483975"/>
            <a:ext cx="10602912" cy="647700"/>
          </a:xfrm>
        </p:spPr>
        <p:txBody>
          <a:bodyPr anchor="b"/>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1541417"/>
            <a:ext cx="4953001"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1541417"/>
            <a:ext cx="5041900"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b="0" i="0" noProof="0" dirty="0">
                <a:solidFill>
                  <a:schemeClr val="accent1"/>
                </a:solidFill>
                <a:latin typeface="Neue Haas Unica W1G Light" panose="020B0404030206020203" pitchFamily="34" charset="0"/>
              </a:rPr>
              <a:t>Lähde: Aikakausmediat somessa,</a:t>
            </a:r>
            <a:br>
              <a:rPr lang="fi-FI" sz="1000" b="0" i="0" noProof="0" dirty="0">
                <a:solidFill>
                  <a:schemeClr val="accent1"/>
                </a:solidFill>
                <a:latin typeface="Neue Haas Unica W1G Light" panose="020B0404030206020203" pitchFamily="34" charset="0"/>
              </a:rPr>
            </a:br>
            <a:r>
              <a:rPr lang="fi-FI" sz="1000" b="0" i="0" noProof="0" dirty="0">
                <a:solidFill>
                  <a:schemeClr val="accent1"/>
                </a:solidFill>
                <a:latin typeface="Neue Haas Unica W1G Light" panose="020B0404030206020203" pitchFamily="34" charset="0"/>
              </a:rPr>
              <a:t>vuosiraportti 2024</a:t>
            </a:r>
          </a:p>
        </p:txBody>
      </p:sp>
      <p:cxnSp>
        <p:nvCxnSpPr>
          <p:cNvPr id="11" name="Straight Connector 10">
            <a:extLst>
              <a:ext uri="{FF2B5EF4-FFF2-40B4-BE49-F238E27FC236}">
                <a16:creationId xmlns:a16="http://schemas.microsoft.com/office/drawing/2014/main" id="{402F71F9-2281-0941-97F6-7ADD359F86BE}"/>
              </a:ext>
            </a:extLst>
          </p:cNvPr>
          <p:cNvCxnSpPr/>
          <p:nvPr userDrawn="1"/>
        </p:nvCxnSpPr>
        <p:spPr>
          <a:xfrm>
            <a:off x="1169071" y="113167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083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1169070" y="329774"/>
            <a:ext cx="9941170" cy="1363601"/>
          </a:xfrm>
        </p:spPr>
        <p:txBody>
          <a:bodyPr anchor="ctr"/>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1170099" y="2023584"/>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470944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Aikakausmediat</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vuosiraportti</a:t>
            </a:r>
            <a:r>
              <a:rPr lang="en-US" sz="1000" b="0" i="0" dirty="0">
                <a:solidFill>
                  <a:schemeClr val="accent1"/>
                </a:solidFill>
                <a:latin typeface="Neue Haas Unica W1G Light" panose="020B0404030206020203" pitchFamily="34" charset="0"/>
              </a:rPr>
              <a:t> 2024</a:t>
            </a:r>
          </a:p>
          <a:p>
            <a:pPr algn="l"/>
            <a:endParaRPr lang="fi-FI" sz="1000" b="0" i="0" dirty="0">
              <a:solidFill>
                <a:schemeClr val="accent1"/>
              </a:solidFill>
              <a:latin typeface="Neue Haas Unica W1G Light" panose="020B0404030206020203" pitchFamily="34" charset="0"/>
            </a:endParaRPr>
          </a:p>
        </p:txBody>
      </p:sp>
      <p:cxnSp>
        <p:nvCxnSpPr>
          <p:cNvPr id="9" name="Straight Connector 8">
            <a:extLst>
              <a:ext uri="{FF2B5EF4-FFF2-40B4-BE49-F238E27FC236}">
                <a16:creationId xmlns:a16="http://schemas.microsoft.com/office/drawing/2014/main" id="{091446A3-4CE9-254E-A0F9-3CA2E79570EF}"/>
              </a:ext>
            </a:extLst>
          </p:cNvPr>
          <p:cNvCxnSpPr/>
          <p:nvPr userDrawn="1"/>
        </p:nvCxnSpPr>
        <p:spPr>
          <a:xfrm>
            <a:off x="1169071" y="1693378"/>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236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erustyyli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FF6464"/>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8" name="Picture 7">
            <a:extLst>
              <a:ext uri="{FF2B5EF4-FFF2-40B4-BE49-F238E27FC236}">
                <a16:creationId xmlns:a16="http://schemas.microsoft.com/office/drawing/2014/main" id="{232B6D43-EAE1-2C47-9566-14FA250190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pic>
        <p:nvPicPr>
          <p:cNvPr id="7" name="Picture 6">
            <a:extLst>
              <a:ext uri="{FF2B5EF4-FFF2-40B4-BE49-F238E27FC236}">
                <a16:creationId xmlns:a16="http://schemas.microsoft.com/office/drawing/2014/main" id="{31C4E808-C354-BD46-A11A-BB2ED2856B25}"/>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A6D0FA19-4146-7144-9656-A86E46BB5A75}"/>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Aikakausmediat</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vuosiraportti</a:t>
            </a:r>
            <a:r>
              <a:rPr lang="en-US" sz="1000" b="0" i="0" dirty="0">
                <a:solidFill>
                  <a:schemeClr val="accent1"/>
                </a:solidFill>
                <a:latin typeface="Neue Haas Unica W1G Light" panose="020B0404030206020203" pitchFamily="34" charset="0"/>
              </a:rPr>
              <a:t> 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450871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sältö">
    <p:bg>
      <p:bgPr>
        <a:solidFill>
          <a:srgbClr val="FF64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87C4-888C-D443-97ED-678CA019878E}"/>
              </a:ext>
            </a:extLst>
          </p:cNvPr>
          <p:cNvSpPr>
            <a:spLocks noGrp="1"/>
          </p:cNvSpPr>
          <p:nvPr>
            <p:ph type="title" hasCustomPrompt="1"/>
          </p:nvPr>
        </p:nvSpPr>
        <p:spPr>
          <a:xfrm>
            <a:off x="838200" y="983456"/>
            <a:ext cx="10515600" cy="1325563"/>
          </a:xfrm>
        </p:spPr>
        <p:txBody>
          <a:bodyPr/>
          <a:lstStyle>
            <a:lvl1pPr algn="ctr">
              <a:defRPr sz="8500">
                <a:solidFill>
                  <a:schemeClr val="bg1"/>
                </a:solidFill>
                <a:latin typeface="Clattering" pitchFamily="2" charset="0"/>
              </a:defRPr>
            </a:lvl1pPr>
          </a:lstStyle>
          <a:p>
            <a:r>
              <a:rPr lang="en-GB" dirty="0" err="1"/>
              <a:t>Sisältö</a:t>
            </a:r>
            <a:endParaRPr lang="en-FI" dirty="0"/>
          </a:p>
        </p:txBody>
      </p:sp>
      <p:sp>
        <p:nvSpPr>
          <p:cNvPr id="8" name="Text Placeholder 2">
            <a:extLst>
              <a:ext uri="{FF2B5EF4-FFF2-40B4-BE49-F238E27FC236}">
                <a16:creationId xmlns:a16="http://schemas.microsoft.com/office/drawing/2014/main" id="{8A1F004C-804C-1149-B4B9-EFF10150BBB5}"/>
              </a:ext>
            </a:extLst>
          </p:cNvPr>
          <p:cNvSpPr>
            <a:spLocks noGrp="1"/>
          </p:cNvSpPr>
          <p:nvPr>
            <p:ph type="body" idx="1" hasCustomPrompt="1"/>
          </p:nvPr>
        </p:nvSpPr>
        <p:spPr>
          <a:xfrm>
            <a:off x="831850" y="26031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10" name="Text Placeholder 2">
            <a:extLst>
              <a:ext uri="{FF2B5EF4-FFF2-40B4-BE49-F238E27FC236}">
                <a16:creationId xmlns:a16="http://schemas.microsoft.com/office/drawing/2014/main" id="{229B38F8-395F-DC43-9EEA-948E5A663C2C}"/>
              </a:ext>
            </a:extLst>
          </p:cNvPr>
          <p:cNvSpPr>
            <a:spLocks noGrp="1"/>
          </p:cNvSpPr>
          <p:nvPr>
            <p:ph type="body" idx="13" hasCustomPrompt="1"/>
          </p:nvPr>
        </p:nvSpPr>
        <p:spPr>
          <a:xfrm>
            <a:off x="831850" y="338554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02</a:t>
            </a:r>
          </a:p>
        </p:txBody>
      </p:sp>
      <p:sp>
        <p:nvSpPr>
          <p:cNvPr id="11" name="Text Placeholder 2">
            <a:extLst>
              <a:ext uri="{FF2B5EF4-FFF2-40B4-BE49-F238E27FC236}">
                <a16:creationId xmlns:a16="http://schemas.microsoft.com/office/drawing/2014/main" id="{B8243C13-36F3-554B-B39E-5B18DAA5684A}"/>
              </a:ext>
            </a:extLst>
          </p:cNvPr>
          <p:cNvSpPr>
            <a:spLocks noGrp="1"/>
          </p:cNvSpPr>
          <p:nvPr>
            <p:ph type="body" idx="14" hasCustomPrompt="1"/>
          </p:nvPr>
        </p:nvSpPr>
        <p:spPr>
          <a:xfrm>
            <a:off x="831850" y="41528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03</a:t>
            </a:r>
          </a:p>
        </p:txBody>
      </p:sp>
      <p:sp>
        <p:nvSpPr>
          <p:cNvPr id="12" name="Text Placeholder 2">
            <a:extLst>
              <a:ext uri="{FF2B5EF4-FFF2-40B4-BE49-F238E27FC236}">
                <a16:creationId xmlns:a16="http://schemas.microsoft.com/office/drawing/2014/main" id="{5C5BC51B-1ECA-5E44-BCAA-88BEFC96EDCA}"/>
              </a:ext>
            </a:extLst>
          </p:cNvPr>
          <p:cNvSpPr>
            <a:spLocks noGrp="1"/>
          </p:cNvSpPr>
          <p:nvPr>
            <p:ph type="body" idx="15" hasCustomPrompt="1"/>
          </p:nvPr>
        </p:nvSpPr>
        <p:spPr>
          <a:xfrm>
            <a:off x="831850" y="492973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04</a:t>
            </a:r>
          </a:p>
        </p:txBody>
      </p:sp>
      <p:sp>
        <p:nvSpPr>
          <p:cNvPr id="13" name="Text Placeholder 2">
            <a:extLst>
              <a:ext uri="{FF2B5EF4-FFF2-40B4-BE49-F238E27FC236}">
                <a16:creationId xmlns:a16="http://schemas.microsoft.com/office/drawing/2014/main" id="{2119E771-A6DD-F245-A557-A5F963888D08}"/>
              </a:ext>
            </a:extLst>
          </p:cNvPr>
          <p:cNvSpPr>
            <a:spLocks noGrp="1"/>
          </p:cNvSpPr>
          <p:nvPr>
            <p:ph type="body" idx="16" hasCustomPrompt="1"/>
          </p:nvPr>
        </p:nvSpPr>
        <p:spPr>
          <a:xfrm>
            <a:off x="2089150" y="2689771"/>
            <a:ext cx="3460750" cy="536030"/>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Ensimmäinen</a:t>
            </a:r>
            <a:endParaRPr lang="en-GB" dirty="0"/>
          </a:p>
        </p:txBody>
      </p:sp>
      <p:sp>
        <p:nvSpPr>
          <p:cNvPr id="14" name="Text Placeholder 2">
            <a:extLst>
              <a:ext uri="{FF2B5EF4-FFF2-40B4-BE49-F238E27FC236}">
                <a16:creationId xmlns:a16="http://schemas.microsoft.com/office/drawing/2014/main" id="{1D3CD72D-80AF-1245-9965-4E40DEDCD20D}"/>
              </a:ext>
            </a:extLst>
          </p:cNvPr>
          <p:cNvSpPr>
            <a:spLocks noGrp="1"/>
          </p:cNvSpPr>
          <p:nvPr>
            <p:ph type="body" idx="17" hasCustomPrompt="1"/>
          </p:nvPr>
        </p:nvSpPr>
        <p:spPr>
          <a:xfrm>
            <a:off x="2089150" y="3491606"/>
            <a:ext cx="3460750" cy="424457"/>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Toinen</a:t>
            </a:r>
            <a:endParaRPr lang="en-GB" dirty="0"/>
          </a:p>
        </p:txBody>
      </p:sp>
      <p:sp>
        <p:nvSpPr>
          <p:cNvPr id="15" name="Text Placeholder 2">
            <a:extLst>
              <a:ext uri="{FF2B5EF4-FFF2-40B4-BE49-F238E27FC236}">
                <a16:creationId xmlns:a16="http://schemas.microsoft.com/office/drawing/2014/main" id="{CE227821-A9A2-F144-9C0A-25E20AEC0FDF}"/>
              </a:ext>
            </a:extLst>
          </p:cNvPr>
          <p:cNvSpPr>
            <a:spLocks noGrp="1"/>
          </p:cNvSpPr>
          <p:nvPr>
            <p:ph type="body" idx="18" hasCustomPrompt="1"/>
          </p:nvPr>
        </p:nvSpPr>
        <p:spPr>
          <a:xfrm>
            <a:off x="2089150" y="4238328"/>
            <a:ext cx="3460750" cy="424458"/>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Kolmas</a:t>
            </a:r>
            <a:endParaRPr lang="en-GB" dirty="0"/>
          </a:p>
        </p:txBody>
      </p:sp>
      <p:sp>
        <p:nvSpPr>
          <p:cNvPr id="16" name="Text Placeholder 2">
            <a:extLst>
              <a:ext uri="{FF2B5EF4-FFF2-40B4-BE49-F238E27FC236}">
                <a16:creationId xmlns:a16="http://schemas.microsoft.com/office/drawing/2014/main" id="{A9ACDB04-5B3C-EB47-836C-C3EA4AB145E7}"/>
              </a:ext>
            </a:extLst>
          </p:cNvPr>
          <p:cNvSpPr>
            <a:spLocks noGrp="1"/>
          </p:cNvSpPr>
          <p:nvPr>
            <p:ph type="body" idx="19" hasCustomPrompt="1"/>
          </p:nvPr>
        </p:nvSpPr>
        <p:spPr>
          <a:xfrm>
            <a:off x="2089150" y="5015405"/>
            <a:ext cx="3460750" cy="497135"/>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Neljäs</a:t>
            </a:r>
            <a:endParaRPr lang="en-GB" dirty="0"/>
          </a:p>
        </p:txBody>
      </p:sp>
      <p:pic>
        <p:nvPicPr>
          <p:cNvPr id="17" name="Picture 16">
            <a:extLst>
              <a:ext uri="{FF2B5EF4-FFF2-40B4-BE49-F238E27FC236}">
                <a16:creationId xmlns:a16="http://schemas.microsoft.com/office/drawing/2014/main" id="{D269E9D1-F6E6-0549-AAE5-FB75F727DB89}"/>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542074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ksi palsta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9" name="Picture 8">
            <a:extLst>
              <a:ext uri="{FF2B5EF4-FFF2-40B4-BE49-F238E27FC236}">
                <a16:creationId xmlns:a16="http://schemas.microsoft.com/office/drawing/2014/main" id="{12BD7305-CCC3-5341-84F6-412B2D2601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sp>
        <p:nvSpPr>
          <p:cNvPr id="7" name="TextBox 6">
            <a:extLst>
              <a:ext uri="{FF2B5EF4-FFF2-40B4-BE49-F238E27FC236}">
                <a16:creationId xmlns:a16="http://schemas.microsoft.com/office/drawing/2014/main" id="{57063728-23EA-EE4E-9EC1-5FEC05A2CD2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Aikakausmediat</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vuosiraportti</a:t>
            </a:r>
            <a:r>
              <a:rPr lang="en-US" sz="1000" b="0" i="0" dirty="0">
                <a:solidFill>
                  <a:schemeClr val="accent1"/>
                </a:solidFill>
                <a:latin typeface="Neue Haas Unica W1G Light" panose="020B0404030206020203" pitchFamily="34" charset="0"/>
              </a:rPr>
              <a:t> 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59102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i + kuv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TextBox 4">
            <a:extLst>
              <a:ext uri="{FF2B5EF4-FFF2-40B4-BE49-F238E27FC236}">
                <a16:creationId xmlns:a16="http://schemas.microsoft.com/office/drawing/2014/main" id="{073C6D96-CE5D-624C-B880-8F643F99FF64}"/>
              </a:ext>
            </a:extLst>
          </p:cNvPr>
          <p:cNvSpPr txBox="1"/>
          <p:nvPr userDrawn="1"/>
        </p:nvSpPr>
        <p:spPr>
          <a:xfrm>
            <a:off x="602312" y="6328170"/>
            <a:ext cx="60201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Aikakausmediat</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vuosiraportti</a:t>
            </a:r>
            <a:r>
              <a:rPr lang="en-US" sz="1000" b="0" i="0" dirty="0">
                <a:solidFill>
                  <a:schemeClr val="accent1"/>
                </a:solidFill>
                <a:latin typeface="Neue Haas Unica W1G Light" panose="020B0404030206020203" pitchFamily="34" charset="0"/>
              </a:rPr>
              <a:t> 2024</a:t>
            </a:r>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567412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i + kuv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0"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3204"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1616"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7" name="Picture 6">
            <a:extLst>
              <a:ext uri="{FF2B5EF4-FFF2-40B4-BE49-F238E27FC236}">
                <a16:creationId xmlns:a16="http://schemas.microsoft.com/office/drawing/2014/main" id="{27357D93-882A-7348-B149-EEDC6EB250B4}"/>
              </a:ext>
            </a:extLst>
          </p:cNvPr>
          <p:cNvPicPr>
            <a:picLocks noChangeAspect="1"/>
          </p:cNvPicPr>
          <p:nvPr userDrawn="1"/>
        </p:nvPicPr>
        <p:blipFill>
          <a:blip r:embed="rId2"/>
          <a:stretch>
            <a:fillRect/>
          </a:stretch>
        </p:blipFill>
        <p:spPr>
          <a:xfrm>
            <a:off x="10044529" y="6390396"/>
            <a:ext cx="1829365" cy="137829"/>
          </a:xfrm>
          <a:prstGeom prst="rect">
            <a:avLst/>
          </a:prstGeom>
        </p:spPr>
      </p:pic>
      <p:pic>
        <p:nvPicPr>
          <p:cNvPr id="9" name="Picture 8">
            <a:extLst>
              <a:ext uri="{FF2B5EF4-FFF2-40B4-BE49-F238E27FC236}">
                <a16:creationId xmlns:a16="http://schemas.microsoft.com/office/drawing/2014/main" id="{DE1D72B2-0E38-4441-ACDA-CA2FF42A7133}"/>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10" name="TextBox 9">
            <a:extLst>
              <a:ext uri="{FF2B5EF4-FFF2-40B4-BE49-F238E27FC236}">
                <a16:creationId xmlns:a16="http://schemas.microsoft.com/office/drawing/2014/main" id="{06648336-2B7F-D741-BF86-08D5440632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Aikakausmediat</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vuosiraportti</a:t>
            </a:r>
            <a:r>
              <a:rPr lang="en-US" sz="1000" b="0" i="0" dirty="0">
                <a:solidFill>
                  <a:schemeClr val="accent1"/>
                </a:solidFill>
                <a:latin typeface="Neue Haas Unica W1G Light" panose="020B0404030206020203" pitchFamily="34" charset="0"/>
              </a:rPr>
              <a:t> 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614516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i + kuv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32FE7726-DDF9-0649-8A2F-4E1E7CA0DB6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Aikakausmediat</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vuosiraportti</a:t>
            </a:r>
            <a:r>
              <a:rPr lang="en-US" sz="1000" b="0" i="0" dirty="0">
                <a:solidFill>
                  <a:schemeClr val="accent1"/>
                </a:solidFill>
                <a:latin typeface="Neue Haas Unica W1G Light" panose="020B0404030206020203" pitchFamily="34" charset="0"/>
              </a:rPr>
              <a:t> 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14031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i + kuva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1586"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6378"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479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B301C14F-77E6-C94A-84C9-E22CDC352C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Aikakausmediat</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vuosiraportti</a:t>
            </a:r>
            <a:r>
              <a:rPr lang="en-US" sz="1000" b="0" i="0" dirty="0">
                <a:solidFill>
                  <a:schemeClr val="accent1"/>
                </a:solidFill>
                <a:latin typeface="Neue Haas Unica W1G Light" panose="020B0404030206020203" pitchFamily="34" charset="0"/>
              </a:rPr>
              <a:t> 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036800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8CEF7-0887-7B42-B47B-250C6841DE84}"/>
              </a:ext>
            </a:extLst>
          </p:cNvPr>
          <p:cNvPicPr>
            <a:picLocks noChangeAspect="1"/>
          </p:cNvPicPr>
          <p:nvPr userDrawn="1"/>
        </p:nvPicPr>
        <p:blipFill>
          <a:blip r:embed="rId2"/>
          <a:stretch>
            <a:fillRect/>
          </a:stretch>
        </p:blipFill>
        <p:spPr>
          <a:xfrm>
            <a:off x="896914" y="656952"/>
            <a:ext cx="5199086" cy="5357765"/>
          </a:xfrm>
          <a:prstGeom prst="rect">
            <a:avLst/>
          </a:prstGeom>
        </p:spPr>
      </p:pic>
      <p:pic>
        <p:nvPicPr>
          <p:cNvPr id="6" name="Picture 5">
            <a:extLst>
              <a:ext uri="{FF2B5EF4-FFF2-40B4-BE49-F238E27FC236}">
                <a16:creationId xmlns:a16="http://schemas.microsoft.com/office/drawing/2014/main" id="{FAD07328-92F1-AE44-84A6-753113B2E401}"/>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8" name="Picture 7">
            <a:extLst>
              <a:ext uri="{FF2B5EF4-FFF2-40B4-BE49-F238E27FC236}">
                <a16:creationId xmlns:a16="http://schemas.microsoft.com/office/drawing/2014/main" id="{77B95C89-311C-774B-9D64-C85090C431DA}"/>
              </a:ext>
            </a:extLst>
          </p:cNvPr>
          <p:cNvPicPr>
            <a:picLocks noChangeAspect="1"/>
          </p:cNvPicPr>
          <p:nvPr userDrawn="1"/>
        </p:nvPicPr>
        <p:blipFill>
          <a:blip r:embed="rId4"/>
          <a:stretch>
            <a:fillRect/>
          </a:stretch>
        </p:blipFill>
        <p:spPr>
          <a:xfrm>
            <a:off x="10064074" y="6389170"/>
            <a:ext cx="1845645" cy="139055"/>
          </a:xfrm>
          <a:prstGeom prst="rect">
            <a:avLst/>
          </a:prstGeom>
        </p:spPr>
      </p:pic>
      <p:sp>
        <p:nvSpPr>
          <p:cNvPr id="5" name="TextBox 4">
            <a:extLst>
              <a:ext uri="{FF2B5EF4-FFF2-40B4-BE49-F238E27FC236}">
                <a16:creationId xmlns:a16="http://schemas.microsoft.com/office/drawing/2014/main" id="{20CC819D-B3DF-364E-9730-6109B014DA6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b="0" i="0" noProof="0" dirty="0">
                <a:solidFill>
                  <a:schemeClr val="accent1"/>
                </a:solidFill>
                <a:latin typeface="Neue Haas Unica W1G Light" panose="020B0404030206020203" pitchFamily="34" charset="0"/>
              </a:rPr>
              <a:t>Lähde: Aikakausmediat somessa, vuosiraportti 2024</a:t>
            </a:r>
          </a:p>
          <a:p>
            <a:pPr algn="l"/>
            <a:endParaRPr lang="fi-FI" sz="1000" b="0" i="0" noProof="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797346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i + väri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1" y="0"/>
            <a:ext cx="5637210"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779BA364-C822-684E-8D17-FBD0E77C52C0}"/>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Aikakausmediat</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vuosiraportti</a:t>
            </a:r>
            <a:r>
              <a:rPr lang="en-US" sz="1000" b="0" i="0" dirty="0">
                <a:solidFill>
                  <a:schemeClr val="accent1"/>
                </a:solidFill>
                <a:latin typeface="Neue Haas Unica W1G Light" panose="020B0404030206020203" pitchFamily="34" charset="0"/>
              </a:rPr>
              <a:t> 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94065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i + väri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6553202" y="0"/>
            <a:ext cx="5637210" cy="6858000"/>
          </a:xfrm>
          <a:prstGeom prst="rect">
            <a:avLst/>
          </a:prstGeom>
          <a:solidFill>
            <a:srgbClr val="00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9"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7DF89741-CE4D-E04E-BAEF-A2641E653D6E}"/>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Aikakausmediat</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vuosiraportti</a:t>
            </a:r>
            <a:r>
              <a:rPr lang="en-US" sz="1000" b="0" i="0" dirty="0">
                <a:solidFill>
                  <a:schemeClr val="accent1"/>
                </a:solidFill>
                <a:latin typeface="Neue Haas Unica W1G Light" panose="020B0404030206020203" pitchFamily="34" charset="0"/>
              </a:rPr>
              <a:t> 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52926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i + kuvio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F2DD6-10C4-034F-AA82-6EEC56B5A1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248" t="47124" r="30113" b="2933"/>
          <a:stretch/>
        </p:blipFill>
        <p:spPr>
          <a:xfrm>
            <a:off x="-533400" y="-1"/>
            <a:ext cx="6170611" cy="6858001"/>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3"/>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4982236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i + kuvi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AACA4-7C56-F040-B12A-A84B400211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094" t="29308" r="34648" b="36845"/>
          <a:stretch/>
        </p:blipFill>
        <p:spPr>
          <a:xfrm>
            <a:off x="7392989" y="0"/>
            <a:ext cx="4799011" cy="6858000"/>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5502956" cy="1231900"/>
          </a:xfrm>
        </p:spPr>
        <p:txBody>
          <a:bodyPr anchor="b"/>
          <a:lstStyle>
            <a:lvl1pPr>
              <a:defRPr sz="40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8" y="2352675"/>
            <a:ext cx="550462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3"/>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97077C2A-5274-BA48-8A26-EB54AEA1FC6C}"/>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Aikakausmediat</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vuosiraportti</a:t>
            </a:r>
            <a:r>
              <a:rPr lang="en-US" sz="1000" b="0" i="0" dirty="0">
                <a:solidFill>
                  <a:schemeClr val="accent1"/>
                </a:solidFill>
                <a:latin typeface="Neue Haas Unica W1G Light" panose="020B0404030206020203" pitchFamily="34" charset="0"/>
              </a:rPr>
              <a:t> 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45815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 taulukk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229200"/>
            <a:ext cx="10515600" cy="1325563"/>
          </a:xfrm>
        </p:spPr>
        <p:txBody>
          <a:bodyPr/>
          <a:lstStyle>
            <a:lvl1pPr algn="ctr">
              <a:defRPr sz="40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p:nvPr userDrawn="1"/>
        </p:nvCxnSpPr>
        <p:spPr>
          <a:xfrm>
            <a:off x="1169071" y="1366807"/>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3AA168A-67B8-4940-97AA-9A3F07F34574}"/>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4" name="Content Placeholder 3">
            <a:extLst>
              <a:ext uri="{FF2B5EF4-FFF2-40B4-BE49-F238E27FC236}">
                <a16:creationId xmlns:a16="http://schemas.microsoft.com/office/drawing/2014/main" id="{C65FA5E9-7226-A446-9E4B-8B10788C8AD3}"/>
              </a:ext>
            </a:extLst>
          </p:cNvPr>
          <p:cNvSpPr>
            <a:spLocks noGrp="1"/>
          </p:cNvSpPr>
          <p:nvPr>
            <p:ph sz="quarter" idx="11"/>
          </p:nvPr>
        </p:nvSpPr>
        <p:spPr>
          <a:xfrm>
            <a:off x="2407442" y="2146246"/>
            <a:ext cx="7464425" cy="3344947"/>
          </a:xfrm>
        </p:spPr>
        <p:txBody>
          <a:bodyPr/>
          <a:lstStyle>
            <a:lvl1pPr>
              <a:buNone/>
              <a:defRPr>
                <a:solidFill>
                  <a:schemeClr val="tx2"/>
                </a:solidFill>
              </a:defRPr>
            </a:lvl1pPr>
          </a:lstStyle>
          <a:p>
            <a:pPr lvl="0"/>
            <a:r>
              <a:rPr lang="en-GB" dirty="0"/>
              <a:t>Click to edit Master text styles</a:t>
            </a:r>
          </a:p>
        </p:txBody>
      </p:sp>
      <p:sp>
        <p:nvSpPr>
          <p:cNvPr id="6" name="TextBox 5">
            <a:extLst>
              <a:ext uri="{FF2B5EF4-FFF2-40B4-BE49-F238E27FC236}">
                <a16:creationId xmlns:a16="http://schemas.microsoft.com/office/drawing/2014/main" id="{AF63C6B3-42CB-FA45-B8B1-2A08F2A4B8E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Aikakausmediat</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vuosiraportti</a:t>
            </a:r>
            <a:r>
              <a:rPr lang="en-US" sz="1000" b="0" i="0" dirty="0">
                <a:solidFill>
                  <a:schemeClr val="accent1"/>
                </a:solidFill>
                <a:latin typeface="Neue Haas Unica W1G Light" panose="020B0404030206020203" pitchFamily="34" charset="0"/>
              </a:rPr>
              <a:t> 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874940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 + nostoteksti">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EF58508-655F-4D48-B6E9-C52726C90048}"/>
              </a:ext>
            </a:extLst>
          </p:cNvPr>
          <p:cNvSpPr>
            <a:spLocks noGrp="1"/>
          </p:cNvSpPr>
          <p:nvPr>
            <p:ph type="pic" sz="quarter" idx="13"/>
          </p:nvPr>
        </p:nvSpPr>
        <p:spPr>
          <a:xfrm>
            <a:off x="0" y="0"/>
            <a:ext cx="12192000" cy="6858000"/>
          </a:xfrm>
        </p:spPr>
        <p:txBody>
          <a:bodyPr/>
          <a:lstStyle/>
          <a:p>
            <a:r>
              <a:rPr lang="en-GB"/>
              <a:t>Click icon to add picture</a:t>
            </a:r>
            <a:endParaRPr lang="en-FI"/>
          </a:p>
        </p:txBody>
      </p:sp>
      <p:pic>
        <p:nvPicPr>
          <p:cNvPr id="8" name="Picture 7">
            <a:extLst>
              <a:ext uri="{FF2B5EF4-FFF2-40B4-BE49-F238E27FC236}">
                <a16:creationId xmlns:a16="http://schemas.microsoft.com/office/drawing/2014/main" id="{7B777BDE-513D-9D45-865F-385EFC00C1C1}"/>
              </a:ext>
            </a:extLst>
          </p:cNvPr>
          <p:cNvPicPr>
            <a:picLocks noChangeAspect="1"/>
          </p:cNvPicPr>
          <p:nvPr userDrawn="1"/>
        </p:nvPicPr>
        <p:blipFill>
          <a:blip r:embed="rId2"/>
          <a:stretch>
            <a:fillRect/>
          </a:stretch>
        </p:blipFill>
        <p:spPr>
          <a:xfrm>
            <a:off x="9670209" y="6361182"/>
            <a:ext cx="2217130" cy="167044"/>
          </a:xfrm>
          <a:prstGeom prst="rect">
            <a:avLst/>
          </a:prstGeom>
        </p:spPr>
      </p:pic>
      <p:sp>
        <p:nvSpPr>
          <p:cNvPr id="10" name="Title 1">
            <a:extLst>
              <a:ext uri="{FF2B5EF4-FFF2-40B4-BE49-F238E27FC236}">
                <a16:creationId xmlns:a16="http://schemas.microsoft.com/office/drawing/2014/main" id="{22CD0953-7CA8-4F47-8139-D5CAF8F8C64B}"/>
              </a:ext>
            </a:extLst>
          </p:cNvPr>
          <p:cNvSpPr>
            <a:spLocks noGrp="1"/>
          </p:cNvSpPr>
          <p:nvPr>
            <p:ph type="ctrTitle"/>
          </p:nvPr>
        </p:nvSpPr>
        <p:spPr>
          <a:xfrm>
            <a:off x="1524000" y="2235200"/>
            <a:ext cx="9144000" cy="2387600"/>
          </a:xfrm>
        </p:spPr>
        <p:txBody>
          <a:bodyPr anchor="b"/>
          <a:lstStyle>
            <a:lvl1pPr algn="ctr">
              <a:defRPr sz="8500">
                <a:solidFill>
                  <a:schemeClr val="bg1"/>
                </a:solidFill>
                <a:latin typeface="Clattering" pitchFamily="2" charset="0"/>
              </a:defRPr>
            </a:lvl1pPr>
          </a:lstStyle>
          <a:p>
            <a:r>
              <a:rPr lang="en-GB"/>
              <a:t>Click to edit Master title style</a:t>
            </a:r>
            <a:endParaRPr lang="en-FI" dirty="0"/>
          </a:p>
        </p:txBody>
      </p:sp>
    </p:spTree>
    <p:extLst>
      <p:ext uri="{BB962C8B-B14F-4D97-AF65-F5344CB8AC3E}">
        <p14:creationId xmlns:p14="http://schemas.microsoft.com/office/powerpoint/2010/main" val="1193959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ppu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707AA-FEB5-B543-868E-5C071A4BB7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883" t="58907" r="40621" b="4554"/>
          <a:stretch/>
        </p:blipFill>
        <p:spPr>
          <a:xfrm>
            <a:off x="0" y="1"/>
            <a:ext cx="12192000" cy="6858000"/>
          </a:xfrm>
          <a:prstGeom prst="rect">
            <a:avLst/>
          </a:prstGeom>
        </p:spPr>
      </p:pic>
      <p:pic>
        <p:nvPicPr>
          <p:cNvPr id="8" name="Picture 7">
            <a:extLst>
              <a:ext uri="{FF2B5EF4-FFF2-40B4-BE49-F238E27FC236}">
                <a16:creationId xmlns:a16="http://schemas.microsoft.com/office/drawing/2014/main" id="{06AD04DD-053B-EF42-951B-A77D7F276FF8}"/>
              </a:ext>
            </a:extLst>
          </p:cNvPr>
          <p:cNvPicPr>
            <a:picLocks noChangeAspect="1"/>
          </p:cNvPicPr>
          <p:nvPr userDrawn="1"/>
        </p:nvPicPr>
        <p:blipFill>
          <a:blip r:embed="rId3"/>
          <a:stretch>
            <a:fillRect/>
          </a:stretch>
        </p:blipFill>
        <p:spPr>
          <a:xfrm>
            <a:off x="3299508" y="3063993"/>
            <a:ext cx="5592983" cy="421389"/>
          </a:xfrm>
          <a:prstGeom prst="rect">
            <a:avLst/>
          </a:prstGeom>
        </p:spPr>
      </p:pic>
      <p:sp>
        <p:nvSpPr>
          <p:cNvPr id="5" name="TextBox 4">
            <a:extLst>
              <a:ext uri="{FF2B5EF4-FFF2-40B4-BE49-F238E27FC236}">
                <a16:creationId xmlns:a16="http://schemas.microsoft.com/office/drawing/2014/main" id="{E769008E-7E94-884C-9CD1-46E94B5FFC1B}"/>
              </a:ext>
            </a:extLst>
          </p:cNvPr>
          <p:cNvSpPr txBox="1"/>
          <p:nvPr userDrawn="1"/>
        </p:nvSpPr>
        <p:spPr>
          <a:xfrm>
            <a:off x="3839978" y="3696739"/>
            <a:ext cx="4512039" cy="369332"/>
          </a:xfrm>
          <a:prstGeom prst="rect">
            <a:avLst/>
          </a:prstGeom>
          <a:noFill/>
        </p:spPr>
        <p:txBody>
          <a:bodyPr wrap="square" rtlCol="0">
            <a:spAutoFit/>
          </a:bodyPr>
          <a:lstStyle/>
          <a:p>
            <a:pPr algn="ctr"/>
            <a:r>
              <a:rPr lang="en-GB" b="0" i="0" dirty="0">
                <a:solidFill>
                  <a:schemeClr val="bg1"/>
                </a:solidFill>
                <a:latin typeface="Neue Haas Unica W1G" panose="020B0504030206020203" pitchFamily="34" charset="0"/>
              </a:rPr>
              <a:t>A</a:t>
            </a:r>
            <a:r>
              <a:rPr lang="en-FI" b="0" i="0" dirty="0">
                <a:solidFill>
                  <a:schemeClr val="bg1"/>
                </a:solidFill>
                <a:latin typeface="Neue Haas Unica W1G" panose="020B0504030206020203" pitchFamily="34" charset="0"/>
              </a:rPr>
              <a:t>ikakausmedia.fi  │  Mediakortit.fi</a:t>
            </a:r>
          </a:p>
        </p:txBody>
      </p:sp>
      <p:grpSp>
        <p:nvGrpSpPr>
          <p:cNvPr id="21" name="Group 20">
            <a:extLst>
              <a:ext uri="{FF2B5EF4-FFF2-40B4-BE49-F238E27FC236}">
                <a16:creationId xmlns:a16="http://schemas.microsoft.com/office/drawing/2014/main" id="{6A96CF79-66B7-7F4E-AD65-FF1DAA40E9B3}"/>
              </a:ext>
            </a:extLst>
          </p:cNvPr>
          <p:cNvGrpSpPr/>
          <p:nvPr userDrawn="1"/>
        </p:nvGrpSpPr>
        <p:grpSpPr>
          <a:xfrm>
            <a:off x="5061577" y="4706264"/>
            <a:ext cx="2068842" cy="236236"/>
            <a:chOff x="4864100" y="4828992"/>
            <a:chExt cx="2068842" cy="236236"/>
          </a:xfrm>
        </p:grpSpPr>
        <p:pic>
          <p:nvPicPr>
            <p:cNvPr id="9" name="Picture 8">
              <a:extLst>
                <a:ext uri="{FF2B5EF4-FFF2-40B4-BE49-F238E27FC236}">
                  <a16:creationId xmlns:a16="http://schemas.microsoft.com/office/drawing/2014/main" id="{FCA2D01A-48EC-8544-9EA9-F53CBB0235D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51548" y="4837288"/>
              <a:ext cx="264087" cy="219643"/>
            </a:xfrm>
            <a:prstGeom prst="rect">
              <a:avLst/>
            </a:prstGeom>
          </p:spPr>
        </p:pic>
        <p:pic>
          <p:nvPicPr>
            <p:cNvPr id="10" name="Picture 9">
              <a:extLst>
                <a:ext uri="{FF2B5EF4-FFF2-40B4-BE49-F238E27FC236}">
                  <a16:creationId xmlns:a16="http://schemas.microsoft.com/office/drawing/2014/main" id="{83180180-65CA-C447-8C72-468BD89754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281981" y="4828992"/>
              <a:ext cx="236236" cy="236236"/>
            </a:xfrm>
            <a:prstGeom prst="rect">
              <a:avLst/>
            </a:prstGeom>
          </p:spPr>
        </p:pic>
        <p:pic>
          <p:nvPicPr>
            <p:cNvPr id="12" name="Picture 11">
              <a:extLst>
                <a:ext uri="{FF2B5EF4-FFF2-40B4-BE49-F238E27FC236}">
                  <a16:creationId xmlns:a16="http://schemas.microsoft.com/office/drawing/2014/main" id="{E32B75A8-6F21-094A-8E16-782F041E0D8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048966" y="4846320"/>
              <a:ext cx="218908" cy="218908"/>
            </a:xfrm>
            <a:prstGeom prst="rect">
              <a:avLst/>
            </a:prstGeom>
          </p:spPr>
        </p:pic>
        <p:pic>
          <p:nvPicPr>
            <p:cNvPr id="13" name="Picture 12">
              <a:extLst>
                <a:ext uri="{FF2B5EF4-FFF2-40B4-BE49-F238E27FC236}">
                  <a16:creationId xmlns:a16="http://schemas.microsoft.com/office/drawing/2014/main" id="{AACF252A-53B3-4E41-ADE1-608604DED92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401205" y="4859893"/>
              <a:ext cx="205335" cy="205335"/>
            </a:xfrm>
            <a:prstGeom prst="rect">
              <a:avLst/>
            </a:prstGeom>
          </p:spPr>
        </p:pic>
        <p:pic>
          <p:nvPicPr>
            <p:cNvPr id="15" name="Picture 14">
              <a:extLst>
                <a:ext uri="{FF2B5EF4-FFF2-40B4-BE49-F238E27FC236}">
                  <a16:creationId xmlns:a16="http://schemas.microsoft.com/office/drawing/2014/main" id="{94B2E6FB-847A-C846-A69F-4C41DF40A21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864100" y="4855247"/>
              <a:ext cx="296937" cy="209981"/>
            </a:xfrm>
            <a:prstGeom prst="rect">
              <a:avLst/>
            </a:prstGeom>
          </p:spPr>
        </p:pic>
        <p:pic>
          <p:nvPicPr>
            <p:cNvPr id="18" name="Picture 17">
              <a:extLst>
                <a:ext uri="{FF2B5EF4-FFF2-40B4-BE49-F238E27FC236}">
                  <a16:creationId xmlns:a16="http://schemas.microsoft.com/office/drawing/2014/main" id="{182C750E-8E6B-7E44-9F33-2740B3FE5F6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739871" y="4859238"/>
              <a:ext cx="193071" cy="193071"/>
            </a:xfrm>
            <a:prstGeom prst="rect">
              <a:avLst/>
            </a:prstGeom>
          </p:spPr>
        </p:pic>
      </p:grpSp>
      <p:sp>
        <p:nvSpPr>
          <p:cNvPr id="20" name="TextBox 19">
            <a:extLst>
              <a:ext uri="{FF2B5EF4-FFF2-40B4-BE49-F238E27FC236}">
                <a16:creationId xmlns:a16="http://schemas.microsoft.com/office/drawing/2014/main" id="{2179479C-0F44-7A45-AA75-6A858C230627}"/>
              </a:ext>
            </a:extLst>
          </p:cNvPr>
          <p:cNvSpPr txBox="1"/>
          <p:nvPr userDrawn="1"/>
        </p:nvSpPr>
        <p:spPr>
          <a:xfrm>
            <a:off x="3839977" y="5124716"/>
            <a:ext cx="4512039" cy="292388"/>
          </a:xfrm>
          <a:prstGeom prst="rect">
            <a:avLst/>
          </a:prstGeom>
          <a:noFill/>
        </p:spPr>
        <p:txBody>
          <a:bodyPr wrap="square" rtlCol="0">
            <a:spAutoFit/>
          </a:bodyPr>
          <a:lstStyle/>
          <a:p>
            <a:pPr algn="ctr"/>
            <a:r>
              <a:rPr lang="fi-FI" sz="1300" b="0" i="0" dirty="0">
                <a:solidFill>
                  <a:schemeClr val="bg1"/>
                </a:solidFill>
                <a:latin typeface="Neue Haas Unica W1G" panose="020B0504030206020203" pitchFamily="34" charset="0"/>
              </a:rPr>
              <a:t>@</a:t>
            </a:r>
            <a:r>
              <a:rPr lang="fi-FI" sz="1300" b="0" i="0" dirty="0" err="1">
                <a:solidFill>
                  <a:schemeClr val="bg1"/>
                </a:solidFill>
                <a:latin typeface="Neue Haas Unica W1G" panose="020B0504030206020203" pitchFamily="34" charset="0"/>
              </a:rPr>
              <a:t>aikakausmedia</a:t>
            </a:r>
            <a:endParaRPr lang="en-FI" sz="1300" b="0" i="0" dirty="0">
              <a:solidFill>
                <a:schemeClr val="bg1"/>
              </a:solidFill>
              <a:latin typeface="Neue Haas Unica W1G" panose="020B0504030206020203" pitchFamily="34" charset="0"/>
            </a:endParaRPr>
          </a:p>
        </p:txBody>
      </p:sp>
    </p:spTree>
    <p:extLst>
      <p:ext uri="{BB962C8B-B14F-4D97-AF65-F5344CB8AC3E}">
        <p14:creationId xmlns:p14="http://schemas.microsoft.com/office/powerpoint/2010/main" val="313285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 taulukk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87A81C-4E41-D445-9482-92D9AE4BA87E}"/>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12" name="Text Placeholder 3">
            <a:extLst>
              <a:ext uri="{FF2B5EF4-FFF2-40B4-BE49-F238E27FC236}">
                <a16:creationId xmlns:a16="http://schemas.microsoft.com/office/drawing/2014/main" id="{52BCB598-89A0-8944-BE77-244DF996CEA7}"/>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TextBox 2">
            <a:extLst>
              <a:ext uri="{FF2B5EF4-FFF2-40B4-BE49-F238E27FC236}">
                <a16:creationId xmlns:a16="http://schemas.microsoft.com/office/drawing/2014/main" id="{08115F5A-F4AE-6143-9E8A-83B703A43D7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b="0" i="0" noProof="0" dirty="0">
                <a:solidFill>
                  <a:schemeClr val="accent1"/>
                </a:solidFill>
                <a:latin typeface="Neue Haas Unica W1G Light" panose="020B0404030206020203" pitchFamily="34" charset="0"/>
              </a:rPr>
              <a:t>Lähde: Aikakausmediat somessa, vuosiraportti 2024</a:t>
            </a:r>
          </a:p>
          <a:p>
            <a:pPr algn="l"/>
            <a:endParaRPr lang="fi-FI" sz="1000" b="0" i="0" noProof="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12359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 taulukko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7982"/>
          </a:xfrm>
          <a:prstGeom prst="rect">
            <a:avLst/>
          </a:prstGeom>
          <a:solidFill>
            <a:srgbClr val="9C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9" name="Text Placeholder 3">
            <a:extLst>
              <a:ext uri="{FF2B5EF4-FFF2-40B4-BE49-F238E27FC236}">
                <a16:creationId xmlns:a16="http://schemas.microsoft.com/office/drawing/2014/main" id="{4FB3F6A1-9752-F848-A102-0EAD89C36F5D}"/>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3" name="Picture 12">
            <a:extLst>
              <a:ext uri="{FF2B5EF4-FFF2-40B4-BE49-F238E27FC236}">
                <a16:creationId xmlns:a16="http://schemas.microsoft.com/office/drawing/2014/main" id="{818DF08B-3530-C541-8E8B-47BED9E4E10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64739B8C-C17C-734E-992F-95AC9D7B1E9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Aikakausmediat</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vuosiraportti</a:t>
            </a:r>
            <a:r>
              <a:rPr lang="en-US" sz="1000" b="0" i="0" dirty="0">
                <a:solidFill>
                  <a:schemeClr val="accent1"/>
                </a:solidFill>
                <a:latin typeface="Neue Haas Unica W1G Light" panose="020B0404030206020203" pitchFamily="34" charset="0"/>
              </a:rPr>
              <a:t> 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743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lkkä teksti 1">
    <p:bg>
      <p:bgPr>
        <a:solidFill>
          <a:srgbClr val="00264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9CFFF8"/>
                </a:solidFill>
                <a:latin typeface="Clattering" pitchFamily="2" charset="0"/>
              </a:defRPr>
            </a:lvl1pPr>
          </a:lstStyle>
          <a:p>
            <a:r>
              <a:rPr lang="en-GB"/>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chemeClr val="bg1"/>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7" name="Picture 6">
            <a:extLst>
              <a:ext uri="{FF2B5EF4-FFF2-40B4-BE49-F238E27FC236}">
                <a16:creationId xmlns:a16="http://schemas.microsoft.com/office/drawing/2014/main" id="{1B36D8F9-B370-1A4C-BDFF-A2B6637354E2}"/>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06218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10435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Aikakausmediat</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vuosiraportti</a:t>
            </a:r>
            <a:r>
              <a:rPr lang="en-US" sz="1000" b="0" i="0" dirty="0">
                <a:solidFill>
                  <a:schemeClr val="accent1"/>
                </a:solidFill>
                <a:latin typeface="Neue Haas Unica W1G Light" panose="020B0404030206020203" pitchFamily="34" charset="0"/>
              </a:rPr>
              <a:t> 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08767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422656"/>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Aikakausmediat</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a:t>
            </a:r>
            <a:r>
              <a:rPr lang="en-US" sz="1000" b="0" i="0" dirty="0" err="1">
                <a:solidFill>
                  <a:schemeClr val="accent1"/>
                </a:solidFill>
                <a:latin typeface="Neue Haas Unica W1G Light" panose="020B0404030206020203" pitchFamily="34" charset="0"/>
              </a:rPr>
              <a:t>vuosiraportti</a:t>
            </a:r>
            <a:r>
              <a:rPr lang="en-US" sz="1000" b="0" i="0" dirty="0">
                <a:solidFill>
                  <a:schemeClr val="accent1"/>
                </a:solidFill>
                <a:latin typeface="Neue Haas Unica W1G Light" panose="020B0404030206020203" pitchFamily="34" charset="0"/>
              </a:rPr>
              <a:t> 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213267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lkkä teksti 2">
    <p:bg>
      <p:bgPr>
        <a:solidFill>
          <a:srgbClr val="F4CF67"/>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002649"/>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002649"/>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1298207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49EBF-CEF6-E44B-B0A4-3E1C327906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D4CA5092-7646-5547-A70B-476FB0726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20365285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4" r:id="rId3"/>
    <p:sldLayoutId id="2147483677" r:id="rId4"/>
    <p:sldLayoutId id="2147483679" r:id="rId5"/>
    <p:sldLayoutId id="2147483663" r:id="rId6"/>
    <p:sldLayoutId id="2147483686" r:id="rId7"/>
    <p:sldLayoutId id="2147483687" r:id="rId8"/>
    <p:sldLayoutId id="2147483667" r:id="rId9"/>
    <p:sldLayoutId id="2147483676" r:id="rId10"/>
    <p:sldLayoutId id="2147483664" r:id="rId11"/>
    <p:sldLayoutId id="2147483680" r:id="rId12"/>
    <p:sldLayoutId id="2147483678" r:id="rId13"/>
    <p:sldLayoutId id="2147483684" r:id="rId14"/>
    <p:sldLayoutId id="2147483661" r:id="rId15"/>
    <p:sldLayoutId id="2147483681" r:id="rId16"/>
    <p:sldLayoutId id="2147483683" r:id="rId17"/>
    <p:sldLayoutId id="2147483682" r:id="rId18"/>
    <p:sldLayoutId id="2147483662" r:id="rId19"/>
    <p:sldLayoutId id="2147483665" r:id="rId20"/>
    <p:sldLayoutId id="2147483657" r:id="rId21"/>
    <p:sldLayoutId id="2147483674" r:id="rId22"/>
    <p:sldLayoutId id="2147483666" r:id="rId23"/>
    <p:sldLayoutId id="2147483675" r:id="rId24"/>
    <p:sldLayoutId id="2147483670" r:id="rId25"/>
    <p:sldLayoutId id="2147483668" r:id="rId26"/>
    <p:sldLayoutId id="2147483669" r:id="rId27"/>
    <p:sldLayoutId id="2147483672" r:id="rId28"/>
    <p:sldLayoutId id="2147483673" r:id="rId29"/>
    <p:sldLayoutId id="2147483655" r:id="rId30"/>
    <p:sldLayoutId id="2147483671" r:id="rId31"/>
  </p:sldLayoutIdLst>
  <p:hf sldNum="0" hdr="0" ftr="0"/>
  <p:txStyles>
    <p:titleStyle>
      <a:lvl1pPr algn="l" defTabSz="914400" rtl="0" eaLnBrk="1" latinLnBrk="0" hangingPunct="1">
        <a:lnSpc>
          <a:spcPct val="90000"/>
        </a:lnSpc>
        <a:spcBef>
          <a:spcPct val="0"/>
        </a:spcBef>
        <a:buNone/>
        <a:defRPr sz="4400" b="0" i="0" kern="1200">
          <a:solidFill>
            <a:schemeClr val="tx2"/>
          </a:solidFill>
          <a:latin typeface="Canel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www.aikakausmedia.fi/some"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aikakausmedia.fi/uutiskirje/" TargetMode="External"/><Relationship Id="rId2" Type="http://schemas.openxmlformats.org/officeDocument/2006/relationships/image" Target="../media/image18.jpe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DF375-90D5-7E45-B00C-9DB66F62E6BA}"/>
              </a:ext>
            </a:extLst>
          </p:cNvPr>
          <p:cNvSpPr>
            <a:spLocks noGrp="1"/>
          </p:cNvSpPr>
          <p:nvPr>
            <p:ph type="ctrTitle"/>
          </p:nvPr>
        </p:nvSpPr>
        <p:spPr/>
        <p:txBody>
          <a:bodyPr/>
          <a:lstStyle/>
          <a:p>
            <a:r>
              <a:rPr lang="en-FI" dirty="0"/>
              <a:t>Aikakausmediat somessa</a:t>
            </a:r>
          </a:p>
        </p:txBody>
      </p:sp>
      <p:sp>
        <p:nvSpPr>
          <p:cNvPr id="3" name="Subtitle 2">
            <a:extLst>
              <a:ext uri="{FF2B5EF4-FFF2-40B4-BE49-F238E27FC236}">
                <a16:creationId xmlns:a16="http://schemas.microsoft.com/office/drawing/2014/main" id="{D5729775-DF8A-CA45-9105-05DC8CCDE98B}"/>
              </a:ext>
            </a:extLst>
          </p:cNvPr>
          <p:cNvSpPr>
            <a:spLocks noGrp="1"/>
          </p:cNvSpPr>
          <p:nvPr>
            <p:ph type="subTitle" idx="1"/>
          </p:nvPr>
        </p:nvSpPr>
        <p:spPr/>
        <p:txBody>
          <a:bodyPr/>
          <a:lstStyle/>
          <a:p>
            <a:r>
              <a:rPr lang="fi-FI" dirty="0"/>
              <a:t>vuosiraportti 2024</a:t>
            </a:r>
            <a:endParaRPr lang="en-FI" dirty="0"/>
          </a:p>
        </p:txBody>
      </p:sp>
    </p:spTree>
    <p:extLst>
      <p:ext uri="{BB962C8B-B14F-4D97-AF65-F5344CB8AC3E}">
        <p14:creationId xmlns:p14="http://schemas.microsoft.com/office/powerpoint/2010/main" val="3007882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65C82343-E087-FD45-B034-8C7481B3D771}"/>
              </a:ext>
            </a:extLst>
          </p:cNvPr>
          <p:cNvSpPr txBox="1">
            <a:spLocks/>
          </p:cNvSpPr>
          <p:nvPr/>
        </p:nvSpPr>
        <p:spPr>
          <a:xfrm>
            <a:off x="2405674" y="1397081"/>
            <a:ext cx="7876978" cy="383523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
              <a:lnSpc>
                <a:spcPct val="120000"/>
              </a:lnSpc>
              <a:buNone/>
            </a:pPr>
            <a:r>
              <a:rPr lang="fi-FI" sz="1800" b="1" dirty="0" err="1">
                <a:latin typeface="Neue Haas Unica W1G" panose="020B0504030206020203" pitchFamily="34" charset="0"/>
              </a:rPr>
              <a:t>Aikakausmedioiden</a:t>
            </a:r>
            <a:r>
              <a:rPr lang="fi-FI" sz="1800" b="1" dirty="0">
                <a:latin typeface="Neue Haas Unica W1G" panose="020B0504030206020203" pitchFamily="34" charset="0"/>
              </a:rPr>
              <a:t> someyleisöstä 78 % seuraa yleisömedioita</a:t>
            </a:r>
            <a:r>
              <a:rPr lang="fi-FI" sz="1800" dirty="0"/>
              <a:t>. </a:t>
            </a:r>
            <a:br>
              <a:rPr lang="fi-FI" sz="1800" dirty="0"/>
            </a:br>
            <a:r>
              <a:rPr lang="fi-FI" sz="1800" dirty="0"/>
              <a:t>Seurannassa oli mukana 116 yleisömediaa, joilla oli yhteensä </a:t>
            </a:r>
            <a:br>
              <a:rPr lang="fi-FI" sz="1800" dirty="0"/>
            </a:br>
            <a:r>
              <a:rPr lang="fi-FI" sz="1800" dirty="0"/>
              <a:t>315 somekanavaa.</a:t>
            </a:r>
          </a:p>
          <a:p>
            <a:pPr marL="0" indent="0" algn="ctr" fontAlgn="b">
              <a:lnSpc>
                <a:spcPct val="120000"/>
              </a:lnSpc>
              <a:buNone/>
            </a:pPr>
            <a:r>
              <a:rPr lang="fi-FI" sz="1800" b="1" dirty="0">
                <a:latin typeface="Neue Haas Unica W1G" panose="020B0504030206020203" pitchFamily="34" charset="0"/>
              </a:rPr>
              <a:t>Ammatti- ja järjestömedioiden yleisön osuus oli 16 %. </a:t>
            </a:r>
            <a:br>
              <a:rPr lang="fi-FI" sz="1800" dirty="0"/>
            </a:br>
            <a:r>
              <a:rPr lang="fi-FI" sz="1800" dirty="0"/>
              <a:t>Näitä medioita oli seurannassa 69 kappaletta, ja niillä oli yhteensä </a:t>
            </a:r>
            <a:br>
              <a:rPr lang="fi-FI" sz="1800" dirty="0"/>
            </a:br>
            <a:r>
              <a:rPr lang="fi-FI" sz="1800" dirty="0"/>
              <a:t>157 somekanavaa.</a:t>
            </a:r>
            <a:br>
              <a:rPr lang="fi-FI" sz="1800" dirty="0"/>
            </a:br>
            <a:br>
              <a:rPr lang="fi-FI" sz="1800" dirty="0"/>
            </a:br>
            <a:r>
              <a:rPr lang="fi-FI" sz="1800" b="1" dirty="0">
                <a:latin typeface="Neue Haas Unica W1G" panose="020B0504030206020203" pitchFamily="34" charset="0"/>
              </a:rPr>
              <a:t>Asiakasmedioiden yleisön osuus seuraajista oli 6 %. </a:t>
            </a:r>
            <a:br>
              <a:rPr lang="fi-FI" sz="1800" dirty="0"/>
            </a:br>
            <a:r>
              <a:rPr lang="fi-FI" sz="1800" dirty="0"/>
              <a:t>Asiakasmedioita oli mukana 6 kappaletta, ja niillä oli yhteensä </a:t>
            </a:r>
            <a:br>
              <a:rPr lang="fi-FI" sz="1800" dirty="0"/>
            </a:br>
            <a:r>
              <a:rPr lang="fi-FI" sz="1800" dirty="0"/>
              <a:t>11 somekanavaa. </a:t>
            </a:r>
          </a:p>
        </p:txBody>
      </p:sp>
      <p:sp>
        <p:nvSpPr>
          <p:cNvPr id="3" name="TextBox 2">
            <a:extLst>
              <a:ext uri="{FF2B5EF4-FFF2-40B4-BE49-F238E27FC236}">
                <a16:creationId xmlns:a16="http://schemas.microsoft.com/office/drawing/2014/main" id="{6175A7CF-B483-424C-A3A4-A922C4EDF354}"/>
              </a:ext>
            </a:extLst>
          </p:cNvPr>
          <p:cNvSpPr txBox="1"/>
          <p:nvPr/>
        </p:nvSpPr>
        <p:spPr>
          <a:xfrm>
            <a:off x="3679940" y="6245267"/>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 Kaikkien seurattujen medioiden tykkääjät, seuraajat ja tilaajat Facebookissa, Instagramissa, X:ssä, YouTubessa, Pinterestissä ja TikTokissa. Päällekkäisyyksiä ei ole huomioitu. </a:t>
            </a:r>
          </a:p>
        </p:txBody>
      </p:sp>
    </p:spTree>
    <p:extLst>
      <p:ext uri="{BB962C8B-B14F-4D97-AF65-F5344CB8AC3E}">
        <p14:creationId xmlns:p14="http://schemas.microsoft.com/office/powerpoint/2010/main" val="496630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AB337BB-0F20-6845-BA0C-E48412476E6B}"/>
              </a:ext>
            </a:extLst>
          </p:cNvPr>
          <p:cNvSpPr>
            <a:spLocks noGrp="1"/>
          </p:cNvSpPr>
          <p:nvPr>
            <p:ph type="title"/>
          </p:nvPr>
        </p:nvSpPr>
        <p:spPr>
          <a:xfrm>
            <a:off x="1169070" y="449685"/>
            <a:ext cx="9941169" cy="651341"/>
          </a:xfrm>
        </p:spPr>
        <p:txBody>
          <a:bodyPr anchor="ctr">
            <a:noAutofit/>
          </a:bodyPr>
          <a:lstStyle/>
          <a:p>
            <a:r>
              <a:rPr lang="fi-FI" sz="3800" dirty="0"/>
              <a:t>Seuraajamäärä mediaryhmittäin 2024</a:t>
            </a:r>
          </a:p>
        </p:txBody>
      </p:sp>
      <p:sp>
        <p:nvSpPr>
          <p:cNvPr id="24" name="Rectangle 23">
            <a:extLst>
              <a:ext uri="{FF2B5EF4-FFF2-40B4-BE49-F238E27FC236}">
                <a16:creationId xmlns:a16="http://schemas.microsoft.com/office/drawing/2014/main" id="{0138A525-0CD6-9B48-9384-BE0288648E54}"/>
              </a:ext>
            </a:extLst>
          </p:cNvPr>
          <p:cNvSpPr/>
          <p:nvPr/>
        </p:nvSpPr>
        <p:spPr>
          <a:xfrm>
            <a:off x="1169070" y="1225464"/>
            <a:ext cx="9941169" cy="307777"/>
          </a:xfrm>
          <a:prstGeom prst="rect">
            <a:avLst/>
          </a:prstGeom>
        </p:spPr>
        <p:txBody>
          <a:bodyPr wrap="square">
            <a:spAutoFit/>
          </a:bodyPr>
          <a:lstStyle/>
          <a:p>
            <a:pPr algn="ctr"/>
            <a:r>
              <a:rPr lang="fi-FI" sz="1400" dirty="0">
                <a:solidFill>
                  <a:schemeClr val="accent1"/>
                </a:solidFill>
                <a:latin typeface="Neue Haas Unica W1G" panose="020B0504030206020203" pitchFamily="34" charset="0"/>
              </a:rPr>
              <a:t>Kaikki seuratut kanavat (Facebook, Instagram, X, YouTube, Pinterest ja TikTok) yhteensä</a:t>
            </a:r>
          </a:p>
        </p:txBody>
      </p:sp>
      <p:graphicFrame>
        <p:nvGraphicFramePr>
          <p:cNvPr id="5" name="Chart 4">
            <a:extLst>
              <a:ext uri="{FF2B5EF4-FFF2-40B4-BE49-F238E27FC236}">
                <a16:creationId xmlns:a16="http://schemas.microsoft.com/office/drawing/2014/main" id="{D494501E-2021-E14A-8513-3213F94DE538}"/>
              </a:ext>
            </a:extLst>
          </p:cNvPr>
          <p:cNvGraphicFramePr/>
          <p:nvPr>
            <p:extLst>
              <p:ext uri="{D42A27DB-BD31-4B8C-83A1-F6EECF244321}">
                <p14:modId xmlns:p14="http://schemas.microsoft.com/office/powerpoint/2010/main" val="3233373415"/>
              </p:ext>
            </p:extLst>
          </p:nvPr>
        </p:nvGraphicFramePr>
        <p:xfrm>
          <a:off x="1147831" y="2039815"/>
          <a:ext cx="9962407" cy="398776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5">
            <a:extLst>
              <a:ext uri="{FF2B5EF4-FFF2-40B4-BE49-F238E27FC236}">
                <a16:creationId xmlns:a16="http://schemas.microsoft.com/office/drawing/2014/main" id="{67F566B3-E932-952D-A931-82B7C4020ABD}"/>
              </a:ext>
            </a:extLst>
          </p:cNvPr>
          <p:cNvSpPr txBox="1"/>
          <p:nvPr/>
        </p:nvSpPr>
        <p:spPr>
          <a:xfrm>
            <a:off x="3104941" y="1617351"/>
            <a:ext cx="1165608" cy="553998"/>
          </a:xfrm>
          <a:prstGeom prst="rect">
            <a:avLst/>
          </a:prstGeom>
          <a:solidFill>
            <a:schemeClr val="bg1"/>
          </a:solidFill>
          <a:ln>
            <a:solidFill>
              <a:schemeClr val="accent2"/>
            </a:solidFill>
            <a:prstDash val="sysDot"/>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i-FI" sz="1800" dirty="0">
                <a:solidFill>
                  <a:schemeClr val="accent1"/>
                </a:solidFill>
                <a:latin typeface="Neue Haas Unica W1G Medium" panose="020B0504030206020203" pitchFamily="34" charset="0"/>
              </a:rPr>
              <a:t>- 38 167</a:t>
            </a:r>
            <a:br>
              <a:rPr lang="fi-FI" sz="1200" dirty="0">
                <a:solidFill>
                  <a:schemeClr val="accent1"/>
                </a:solidFill>
                <a:latin typeface="Neue Haas Unica W1G Medium" panose="020B0504030206020203" pitchFamily="34" charset="0"/>
              </a:rPr>
            </a:br>
            <a:r>
              <a:rPr lang="fi-FI" sz="1200" dirty="0">
                <a:solidFill>
                  <a:schemeClr val="accent1"/>
                </a:solidFill>
                <a:latin typeface="Neue Haas Unica W1G Medium" panose="020B0504030206020203" pitchFamily="34" charset="0"/>
              </a:rPr>
              <a:t>vrt. 2023</a:t>
            </a:r>
          </a:p>
        </p:txBody>
      </p:sp>
      <p:sp>
        <p:nvSpPr>
          <p:cNvPr id="3" name="TextBox 5">
            <a:extLst>
              <a:ext uri="{FF2B5EF4-FFF2-40B4-BE49-F238E27FC236}">
                <a16:creationId xmlns:a16="http://schemas.microsoft.com/office/drawing/2014/main" id="{3D3B5FE8-8BF7-E14C-0319-2D2D93400AF7}"/>
              </a:ext>
            </a:extLst>
          </p:cNvPr>
          <p:cNvSpPr txBox="1"/>
          <p:nvPr/>
        </p:nvSpPr>
        <p:spPr>
          <a:xfrm>
            <a:off x="5937320" y="3624071"/>
            <a:ext cx="1289957" cy="553998"/>
          </a:xfrm>
          <a:prstGeom prst="rect">
            <a:avLst/>
          </a:prstGeom>
          <a:solidFill>
            <a:schemeClr val="bg1"/>
          </a:solidFill>
          <a:ln>
            <a:solidFill>
              <a:schemeClr val="accent2"/>
            </a:solidFill>
            <a:prstDash val="sysDot"/>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i-FI" sz="1800" dirty="0">
                <a:solidFill>
                  <a:schemeClr val="accent1"/>
                </a:solidFill>
                <a:latin typeface="Neue Haas Unica W1G Medium" panose="020B0504030206020203" pitchFamily="34" charset="0"/>
              </a:rPr>
              <a:t>+9 456</a:t>
            </a:r>
            <a:br>
              <a:rPr lang="fi-FI" sz="1200" dirty="0">
                <a:solidFill>
                  <a:schemeClr val="accent1"/>
                </a:solidFill>
                <a:latin typeface="Neue Haas Unica W1G Medium" panose="020B0504030206020203" pitchFamily="34" charset="0"/>
              </a:rPr>
            </a:br>
            <a:r>
              <a:rPr lang="fi-FI" sz="1200" dirty="0">
                <a:solidFill>
                  <a:schemeClr val="accent1"/>
                </a:solidFill>
                <a:latin typeface="Neue Haas Unica W1G Medium" panose="020B0504030206020203" pitchFamily="34" charset="0"/>
              </a:rPr>
              <a:t>vrt. 2023</a:t>
            </a:r>
          </a:p>
        </p:txBody>
      </p:sp>
      <p:sp>
        <p:nvSpPr>
          <p:cNvPr id="4" name="TextBox 5">
            <a:extLst>
              <a:ext uri="{FF2B5EF4-FFF2-40B4-BE49-F238E27FC236}">
                <a16:creationId xmlns:a16="http://schemas.microsoft.com/office/drawing/2014/main" id="{B3D6B9CA-5526-615F-B25C-9157068F2E83}"/>
              </a:ext>
            </a:extLst>
          </p:cNvPr>
          <p:cNvSpPr txBox="1"/>
          <p:nvPr/>
        </p:nvSpPr>
        <p:spPr>
          <a:xfrm>
            <a:off x="8882741" y="3880971"/>
            <a:ext cx="1191986" cy="553998"/>
          </a:xfrm>
          <a:prstGeom prst="rect">
            <a:avLst/>
          </a:prstGeom>
          <a:solidFill>
            <a:schemeClr val="bg1"/>
          </a:solidFill>
          <a:ln>
            <a:solidFill>
              <a:schemeClr val="accent2"/>
            </a:solidFill>
            <a:prstDash val="sysDot"/>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i-FI" sz="1800" dirty="0">
                <a:solidFill>
                  <a:schemeClr val="accent1"/>
                </a:solidFill>
                <a:latin typeface="Neue Haas Unica W1G Medium" panose="020B0504030206020203" pitchFamily="34" charset="0"/>
              </a:rPr>
              <a:t>- 1 772</a:t>
            </a:r>
            <a:br>
              <a:rPr lang="fi-FI" sz="1200" dirty="0">
                <a:solidFill>
                  <a:schemeClr val="accent1"/>
                </a:solidFill>
                <a:latin typeface="Neue Haas Unica W1G Medium" panose="020B0504030206020203" pitchFamily="34" charset="0"/>
              </a:rPr>
            </a:br>
            <a:r>
              <a:rPr lang="fi-FI" sz="1200" dirty="0">
                <a:solidFill>
                  <a:schemeClr val="accent1"/>
                </a:solidFill>
                <a:latin typeface="Neue Haas Unica W1G Medium" panose="020B0504030206020203" pitchFamily="34" charset="0"/>
              </a:rPr>
              <a:t>vrt. 2023</a:t>
            </a:r>
          </a:p>
        </p:txBody>
      </p:sp>
    </p:spTree>
    <p:extLst>
      <p:ext uri="{BB962C8B-B14F-4D97-AF65-F5344CB8AC3E}">
        <p14:creationId xmlns:p14="http://schemas.microsoft.com/office/powerpoint/2010/main" val="3578840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AB337BB-0F20-6845-BA0C-E48412476E6B}"/>
              </a:ext>
            </a:extLst>
          </p:cNvPr>
          <p:cNvSpPr>
            <a:spLocks noGrp="1"/>
          </p:cNvSpPr>
          <p:nvPr>
            <p:ph type="title"/>
          </p:nvPr>
        </p:nvSpPr>
        <p:spPr>
          <a:xfrm>
            <a:off x="1169070" y="449685"/>
            <a:ext cx="9941169" cy="651341"/>
          </a:xfrm>
        </p:spPr>
        <p:txBody>
          <a:bodyPr anchor="ctr">
            <a:noAutofit/>
          </a:bodyPr>
          <a:lstStyle/>
          <a:p>
            <a:r>
              <a:rPr lang="fi-FI" sz="3800" dirty="0"/>
              <a:t>Someyleisön jakauma eri mediaryhmissä 2024</a:t>
            </a:r>
          </a:p>
        </p:txBody>
      </p:sp>
      <p:sp>
        <p:nvSpPr>
          <p:cNvPr id="24" name="Rectangle 23">
            <a:extLst>
              <a:ext uri="{FF2B5EF4-FFF2-40B4-BE49-F238E27FC236}">
                <a16:creationId xmlns:a16="http://schemas.microsoft.com/office/drawing/2014/main" id="{0138A525-0CD6-9B48-9384-BE0288648E54}"/>
              </a:ext>
            </a:extLst>
          </p:cNvPr>
          <p:cNvSpPr/>
          <p:nvPr/>
        </p:nvSpPr>
        <p:spPr>
          <a:xfrm>
            <a:off x="1169070" y="1225464"/>
            <a:ext cx="9941169" cy="307777"/>
          </a:xfrm>
          <a:prstGeom prst="rect">
            <a:avLst/>
          </a:prstGeom>
        </p:spPr>
        <p:txBody>
          <a:bodyPr wrap="square">
            <a:spAutoFit/>
          </a:bodyPr>
          <a:lstStyle/>
          <a:p>
            <a:pPr algn="ctr"/>
            <a:r>
              <a:rPr lang="fi-FI" sz="1400" dirty="0">
                <a:solidFill>
                  <a:schemeClr val="accent1"/>
                </a:solidFill>
                <a:latin typeface="Neue Haas Unica W1G" panose="020B0504030206020203" pitchFamily="34" charset="0"/>
              </a:rPr>
              <a:t>Osuus someyleisöstä, %</a:t>
            </a:r>
          </a:p>
        </p:txBody>
      </p:sp>
      <p:graphicFrame>
        <p:nvGraphicFramePr>
          <p:cNvPr id="6" name="Chart 5">
            <a:extLst>
              <a:ext uri="{FF2B5EF4-FFF2-40B4-BE49-F238E27FC236}">
                <a16:creationId xmlns:a16="http://schemas.microsoft.com/office/drawing/2014/main" id="{7AE15BDD-BD99-E640-83FB-5A57DB46BFF8}"/>
              </a:ext>
            </a:extLst>
          </p:cNvPr>
          <p:cNvGraphicFramePr/>
          <p:nvPr>
            <p:extLst>
              <p:ext uri="{D42A27DB-BD31-4B8C-83A1-F6EECF244321}">
                <p14:modId xmlns:p14="http://schemas.microsoft.com/office/powerpoint/2010/main" val="893633740"/>
              </p:ext>
            </p:extLst>
          </p:nvPr>
        </p:nvGraphicFramePr>
        <p:xfrm>
          <a:off x="1169071" y="1763770"/>
          <a:ext cx="9941168" cy="39748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9246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AB337BB-0F20-6845-BA0C-E48412476E6B}"/>
              </a:ext>
            </a:extLst>
          </p:cNvPr>
          <p:cNvSpPr>
            <a:spLocks noGrp="1"/>
          </p:cNvSpPr>
          <p:nvPr>
            <p:ph type="title"/>
          </p:nvPr>
        </p:nvSpPr>
        <p:spPr>
          <a:xfrm>
            <a:off x="0" y="239132"/>
            <a:ext cx="7599405" cy="1103531"/>
          </a:xfrm>
        </p:spPr>
        <p:txBody>
          <a:bodyPr anchor="ctr">
            <a:noAutofit/>
          </a:bodyPr>
          <a:lstStyle/>
          <a:p>
            <a:r>
              <a:rPr lang="fi-FI" sz="3800" dirty="0"/>
              <a:t>Someyleisön jakauma </a:t>
            </a:r>
            <a:br>
              <a:rPr lang="fi-FI" sz="3800" dirty="0"/>
            </a:br>
            <a:r>
              <a:rPr lang="fi-FI" sz="3800" dirty="0"/>
              <a:t>2016–2024</a:t>
            </a:r>
          </a:p>
        </p:txBody>
      </p:sp>
      <p:sp>
        <p:nvSpPr>
          <p:cNvPr id="8" name="TextBox 7">
            <a:extLst>
              <a:ext uri="{FF2B5EF4-FFF2-40B4-BE49-F238E27FC236}">
                <a16:creationId xmlns:a16="http://schemas.microsoft.com/office/drawing/2014/main" id="{9BCE5C29-DAA8-6246-AB40-B3F7B4555192}"/>
              </a:ext>
            </a:extLst>
          </p:cNvPr>
          <p:cNvSpPr txBox="1"/>
          <p:nvPr/>
        </p:nvSpPr>
        <p:spPr>
          <a:xfrm>
            <a:off x="4120481" y="6218758"/>
            <a:ext cx="1753546" cy="400110"/>
          </a:xfrm>
          <a:prstGeom prst="rect">
            <a:avLst/>
          </a:prstGeom>
          <a:noFill/>
          <a:ln>
            <a:solidFill>
              <a:srgbClr val="002649"/>
            </a:solidFill>
            <a:prstDash val="sysDot"/>
          </a:ln>
        </p:spPr>
        <p:txBody>
          <a:bodyPr wrap="square" rtlCol="0">
            <a:spAutoFit/>
          </a:bodyPr>
          <a:lstStyle/>
          <a:p>
            <a:r>
              <a:rPr lang="fi-FI" sz="1000" dirty="0" err="1">
                <a:solidFill>
                  <a:schemeClr val="accent1"/>
                </a:solidFill>
                <a:latin typeface="Neue Haas Unica W1G" panose="020B0504030206020203" pitchFamily="34" charset="0"/>
              </a:rPr>
              <a:t>TikTok</a:t>
            </a:r>
            <a:r>
              <a:rPr lang="fi-FI" sz="1000" dirty="0">
                <a:solidFill>
                  <a:schemeClr val="accent1"/>
                </a:solidFill>
                <a:latin typeface="Neue Haas Unica W1G" panose="020B0504030206020203" pitchFamily="34" charset="0"/>
              </a:rPr>
              <a:t> lisättiin seurantaan vuonna 2021.</a:t>
            </a:r>
          </a:p>
        </p:txBody>
      </p:sp>
      <p:graphicFrame>
        <p:nvGraphicFramePr>
          <p:cNvPr id="7" name="Content Placeholder 6">
            <a:extLst>
              <a:ext uri="{FF2B5EF4-FFF2-40B4-BE49-F238E27FC236}">
                <a16:creationId xmlns:a16="http://schemas.microsoft.com/office/drawing/2014/main" id="{B5BB1055-E9D0-4CE3-34F4-5BCBF36988A2}"/>
              </a:ext>
            </a:extLst>
          </p:cNvPr>
          <p:cNvGraphicFramePr>
            <a:graphicFrameLocks noGrp="1"/>
          </p:cNvGraphicFramePr>
          <p:nvPr>
            <p:ph sz="quarter" idx="11"/>
            <p:extLst>
              <p:ext uri="{D42A27DB-BD31-4B8C-83A1-F6EECF244321}">
                <p14:modId xmlns:p14="http://schemas.microsoft.com/office/powerpoint/2010/main" val="3796898384"/>
              </p:ext>
            </p:extLst>
          </p:nvPr>
        </p:nvGraphicFramePr>
        <p:xfrm>
          <a:off x="277793" y="1709031"/>
          <a:ext cx="7095280" cy="414335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4">
            <a:extLst>
              <a:ext uri="{FF2B5EF4-FFF2-40B4-BE49-F238E27FC236}">
                <a16:creationId xmlns:a16="http://schemas.microsoft.com/office/drawing/2014/main" id="{C5BE31A6-0462-43B2-E8E8-5DFA5E9E27BB}"/>
              </a:ext>
            </a:extLst>
          </p:cNvPr>
          <p:cNvSpPr txBox="1">
            <a:spLocks/>
          </p:cNvSpPr>
          <p:nvPr/>
        </p:nvSpPr>
        <p:spPr>
          <a:xfrm>
            <a:off x="8263559" y="1371601"/>
            <a:ext cx="3425934" cy="4663438"/>
          </a:xfrm>
          <a:prstGeom prst="rect">
            <a:avLst/>
          </a:prstGeom>
        </p:spPr>
        <p:txBody>
          <a:bodyPr vert="horz" lIns="91440" tIns="45720" rIns="91440" bIns="45720" rtlCol="0" anchor="ctr">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2000" b="1" dirty="0">
                <a:solidFill>
                  <a:schemeClr val="bg2"/>
                </a:solidFill>
                <a:latin typeface="Neue Haas Unica W1G" panose="020B0504030206020203" pitchFamily="34" charset="0"/>
              </a:rPr>
              <a:t>Instagram-seuraajien osuus on kasvanut jokaisena seurantavuonna. </a:t>
            </a:r>
          </a:p>
          <a:p>
            <a:pPr algn="ctr"/>
            <a:br>
              <a:rPr lang="fi-FI" sz="1000" dirty="0">
                <a:solidFill>
                  <a:schemeClr val="bg2"/>
                </a:solidFill>
              </a:rPr>
            </a:br>
            <a:r>
              <a:rPr lang="fi-FI" sz="2000" dirty="0">
                <a:solidFill>
                  <a:schemeClr val="bg2"/>
                </a:solidFill>
                <a:latin typeface="Neue Haas Unica W1G" panose="020B0504030206020203" pitchFamily="34" charset="0"/>
              </a:rPr>
              <a:t>Facebook on menettänyt osuuttaan viimeisen viiden vuoden aikana kymmenen prosenttiyksikköä, vaikka seuraajamäärä on kasvanut.</a:t>
            </a:r>
          </a:p>
        </p:txBody>
      </p:sp>
    </p:spTree>
    <p:extLst>
      <p:ext uri="{BB962C8B-B14F-4D97-AF65-F5344CB8AC3E}">
        <p14:creationId xmlns:p14="http://schemas.microsoft.com/office/powerpoint/2010/main" val="1841011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65C82343-E087-FD45-B034-8C7481B3D771}"/>
              </a:ext>
            </a:extLst>
          </p:cNvPr>
          <p:cNvSpPr txBox="1">
            <a:spLocks/>
          </p:cNvSpPr>
          <p:nvPr/>
        </p:nvSpPr>
        <p:spPr>
          <a:xfrm>
            <a:off x="1928674" y="996970"/>
            <a:ext cx="8334651" cy="4409359"/>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
              <a:lnSpc>
                <a:spcPct val="120000"/>
              </a:lnSpc>
              <a:buNone/>
            </a:pPr>
            <a:r>
              <a:rPr lang="fi-FI" sz="3600" dirty="0">
                <a:solidFill>
                  <a:srgbClr val="FF6464"/>
                </a:solidFill>
                <a:latin typeface="Canela Medium" pitchFamily="2" charset="77"/>
              </a:rPr>
              <a:t>Seuraajamäärältään suurimmat mediaryhmät aiheen mukaan: </a:t>
            </a:r>
            <a:br>
              <a:rPr lang="fi-FI" sz="1800" dirty="0">
                <a:highlight>
                  <a:srgbClr val="F9DAD4"/>
                </a:highlight>
              </a:rPr>
            </a:br>
            <a:r>
              <a:rPr lang="fi-FI" sz="1800" dirty="0">
                <a:highlight>
                  <a:srgbClr val="F9DAD4"/>
                </a:highlight>
              </a:rPr>
              <a:t> </a:t>
            </a:r>
            <a:br>
              <a:rPr lang="fi-FI" sz="1800" dirty="0"/>
            </a:br>
            <a:r>
              <a:rPr lang="fi-FI" sz="1800" dirty="0">
                <a:solidFill>
                  <a:schemeClr val="accent1"/>
                </a:solidFill>
              </a:rPr>
              <a:t>1. Asuminen, puutarha, pienrauta ja remontointi</a:t>
            </a:r>
            <a:br>
              <a:rPr lang="fi-FI" sz="1800" dirty="0">
                <a:solidFill>
                  <a:schemeClr val="accent1"/>
                </a:solidFill>
              </a:rPr>
            </a:br>
            <a:r>
              <a:rPr lang="fi-FI" sz="1800" dirty="0">
                <a:solidFill>
                  <a:schemeClr val="accent1"/>
                </a:solidFill>
              </a:rPr>
              <a:t>2. Naistenmediat</a:t>
            </a:r>
            <a:br>
              <a:rPr lang="fi-FI" sz="1800" dirty="0">
                <a:solidFill>
                  <a:schemeClr val="accent1"/>
                </a:solidFill>
              </a:rPr>
            </a:br>
            <a:r>
              <a:rPr lang="fi-FI" sz="1800" dirty="0">
                <a:solidFill>
                  <a:schemeClr val="accent1"/>
                </a:solidFill>
              </a:rPr>
              <a:t>3. Ruoka ja juoma</a:t>
            </a:r>
            <a:br>
              <a:rPr lang="fi-FI" sz="1800" dirty="0">
                <a:solidFill>
                  <a:schemeClr val="accent1"/>
                </a:solidFill>
              </a:rPr>
            </a:br>
            <a:r>
              <a:rPr lang="fi-FI" sz="1800" dirty="0">
                <a:solidFill>
                  <a:schemeClr val="accent1"/>
                </a:solidFill>
              </a:rPr>
              <a:t>4. Luonto, maa- ja metsätalous</a:t>
            </a:r>
            <a:br>
              <a:rPr lang="fi-FI" sz="1800" dirty="0">
                <a:solidFill>
                  <a:schemeClr val="accent1"/>
                </a:solidFill>
              </a:rPr>
            </a:br>
            <a:r>
              <a:rPr lang="fi-FI" sz="1800" dirty="0">
                <a:solidFill>
                  <a:schemeClr val="accent1"/>
                </a:solidFill>
              </a:rPr>
              <a:t>5. Talous, markkinointi ja media</a:t>
            </a:r>
          </a:p>
          <a:p>
            <a:pPr marL="0" indent="0" algn="ctr" fontAlgn="b">
              <a:lnSpc>
                <a:spcPct val="120000"/>
              </a:lnSpc>
              <a:buNone/>
            </a:pPr>
            <a:endParaRPr lang="fi-FI" sz="1800" dirty="0">
              <a:solidFill>
                <a:schemeClr val="accent1"/>
              </a:solidFill>
            </a:endParaRPr>
          </a:p>
          <a:p>
            <a:pPr marL="0" indent="0" algn="ctr" fontAlgn="b">
              <a:lnSpc>
                <a:spcPct val="120000"/>
              </a:lnSpc>
              <a:buNone/>
            </a:pPr>
            <a:r>
              <a:rPr lang="fi-FI" sz="1800" dirty="0">
                <a:solidFill>
                  <a:schemeClr val="accent1"/>
                </a:solidFill>
              </a:rPr>
              <a:t>Lehtiryhmistä nousivat eniten </a:t>
            </a:r>
            <a:r>
              <a:rPr lang="fi-FI" sz="1800" i="1" dirty="0">
                <a:solidFill>
                  <a:schemeClr val="accent1"/>
                </a:solidFill>
              </a:rPr>
              <a:t>naistenmediat; asuminen, puutarha, pienrauta ja remontointi</a:t>
            </a:r>
            <a:r>
              <a:rPr lang="fi-FI" sz="1800" dirty="0">
                <a:solidFill>
                  <a:schemeClr val="accent1"/>
                </a:solidFill>
              </a:rPr>
              <a:t> sekä </a:t>
            </a:r>
            <a:r>
              <a:rPr lang="fi-FI" sz="1800" i="1" dirty="0">
                <a:solidFill>
                  <a:schemeClr val="accent1"/>
                </a:solidFill>
              </a:rPr>
              <a:t>autot, moottoriajoneuvot ja kuljetus</a:t>
            </a:r>
            <a:r>
              <a:rPr lang="fi-FI" sz="1800" dirty="0">
                <a:solidFill>
                  <a:schemeClr val="accent1"/>
                </a:solidFill>
              </a:rPr>
              <a:t>. </a:t>
            </a:r>
          </a:p>
          <a:p>
            <a:pPr marL="0" indent="0" algn="ctr" fontAlgn="b">
              <a:lnSpc>
                <a:spcPct val="120000"/>
              </a:lnSpc>
              <a:buNone/>
            </a:pPr>
            <a:r>
              <a:rPr lang="fi-FI" sz="1800" dirty="0">
                <a:solidFill>
                  <a:schemeClr val="accent1"/>
                </a:solidFill>
              </a:rPr>
              <a:t>Seuraajia menettivät eniten </a:t>
            </a:r>
            <a:r>
              <a:rPr lang="fi-FI" sz="1800" i="1" dirty="0">
                <a:solidFill>
                  <a:schemeClr val="accent1"/>
                </a:solidFill>
              </a:rPr>
              <a:t>perhe ja kasvatus; hyvinvointi, terveys ja liikunta</a:t>
            </a:r>
            <a:r>
              <a:rPr lang="fi-FI" sz="1800" dirty="0">
                <a:solidFill>
                  <a:schemeClr val="accent1"/>
                </a:solidFill>
              </a:rPr>
              <a:t> sekä </a:t>
            </a:r>
            <a:r>
              <a:rPr lang="fi-FI" sz="1800" i="1" dirty="0">
                <a:solidFill>
                  <a:schemeClr val="accent1"/>
                </a:solidFill>
              </a:rPr>
              <a:t>tiede ja opiskelu.</a:t>
            </a:r>
            <a:endParaRPr lang="fi-FI" sz="1800" dirty="0">
              <a:solidFill>
                <a:schemeClr val="accent1"/>
              </a:solidFill>
            </a:endParaRPr>
          </a:p>
        </p:txBody>
      </p:sp>
      <p:sp>
        <p:nvSpPr>
          <p:cNvPr id="3" name="TextBox 2">
            <a:extLst>
              <a:ext uri="{FF2B5EF4-FFF2-40B4-BE49-F238E27FC236}">
                <a16:creationId xmlns:a16="http://schemas.microsoft.com/office/drawing/2014/main" id="{6175A7CF-B483-424C-A3A4-A922C4EDF354}"/>
              </a:ext>
            </a:extLst>
          </p:cNvPr>
          <p:cNvSpPr txBox="1"/>
          <p:nvPr/>
        </p:nvSpPr>
        <p:spPr>
          <a:xfrm>
            <a:off x="3679940" y="6245267"/>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 Kaikkien seurattujen medioiden tykkääjät, seuraajat ja tilaajat Facebookissa, Instagramissa, X:ssä, YouTubessa, Pinterestissä ja TikTokissa. Päällekkäisyyksiä ei ole huomioitu. </a:t>
            </a:r>
          </a:p>
        </p:txBody>
      </p:sp>
    </p:spTree>
    <p:extLst>
      <p:ext uri="{BB962C8B-B14F-4D97-AF65-F5344CB8AC3E}">
        <p14:creationId xmlns:p14="http://schemas.microsoft.com/office/powerpoint/2010/main" val="3080932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Someyleisö median aiheen mukaan vuonna 2024 (1/2)</a:t>
            </a:r>
          </a:p>
        </p:txBody>
      </p:sp>
      <p:sp>
        <p:nvSpPr>
          <p:cNvPr id="5" name="Rectangle 4">
            <a:extLst>
              <a:ext uri="{FF2B5EF4-FFF2-40B4-BE49-F238E27FC236}">
                <a16:creationId xmlns:a16="http://schemas.microsoft.com/office/drawing/2014/main" id="{5B3AF1BF-DE1C-B04C-8F5C-06F60390CC45}"/>
              </a:ext>
            </a:extLst>
          </p:cNvPr>
          <p:cNvSpPr/>
          <p:nvPr/>
        </p:nvSpPr>
        <p:spPr>
          <a:xfrm>
            <a:off x="3246435" y="6266001"/>
            <a:ext cx="5786437" cy="400110"/>
          </a:xfrm>
          <a:prstGeom prst="rect">
            <a:avLst/>
          </a:prstGeom>
        </p:spPr>
        <p:txBody>
          <a:bodyPr wrap="square">
            <a:spAutoFit/>
          </a:bodyPr>
          <a:lstStyle/>
          <a:p>
            <a:pPr algn="ctr"/>
            <a:r>
              <a:rPr lang="fi-FI" sz="1000" dirty="0">
                <a:solidFill>
                  <a:schemeClr val="accent1"/>
                </a:solidFill>
                <a:latin typeface="Neue Haas Unica W1G" panose="020B0504030206020203" pitchFamily="34" charset="0"/>
              </a:rPr>
              <a:t>*) Kaikkien seurattujen lehtien somekanavien tykkääjät, seuraajat ja tilaajat Facebookissa, Instagramissa, X:ssä, YouTubessa, Pinterestissä ja TikTokissa. Luvut kerätty 31.12.2024.</a:t>
            </a:r>
          </a:p>
        </p:txBody>
      </p:sp>
      <p:sp>
        <p:nvSpPr>
          <p:cNvPr id="8" name="Rectangle 7">
            <a:extLst>
              <a:ext uri="{FF2B5EF4-FFF2-40B4-BE49-F238E27FC236}">
                <a16:creationId xmlns:a16="http://schemas.microsoft.com/office/drawing/2014/main" id="{9E7F03D6-1B07-F147-8580-D749147E9E79}"/>
              </a:ext>
            </a:extLst>
          </p:cNvPr>
          <p:cNvSpPr/>
          <p:nvPr/>
        </p:nvSpPr>
        <p:spPr>
          <a:xfrm>
            <a:off x="8915400" y="1225464"/>
            <a:ext cx="2194839" cy="307777"/>
          </a:xfrm>
          <a:prstGeom prst="rect">
            <a:avLst/>
          </a:prstGeom>
        </p:spPr>
        <p:txBody>
          <a:bodyPr wrap="square">
            <a:spAutoFit/>
          </a:bodyPr>
          <a:lstStyle/>
          <a:p>
            <a:pPr algn="ctr"/>
            <a:endParaRPr lang="fi-FI" sz="1400" dirty="0">
              <a:solidFill>
                <a:schemeClr val="accent1"/>
              </a:solidFill>
              <a:latin typeface="Neue Haas Unica W1G" panose="020B0504030206020203" pitchFamily="34" charset="0"/>
            </a:endParaRPr>
          </a:p>
        </p:txBody>
      </p:sp>
      <p:sp>
        <p:nvSpPr>
          <p:cNvPr id="9" name="Rectangle 8">
            <a:extLst>
              <a:ext uri="{FF2B5EF4-FFF2-40B4-BE49-F238E27FC236}">
                <a16:creationId xmlns:a16="http://schemas.microsoft.com/office/drawing/2014/main" id="{EC229975-02D4-DA49-B0D5-AAAE5A4B2E01}"/>
              </a:ext>
            </a:extLst>
          </p:cNvPr>
          <p:cNvSpPr/>
          <p:nvPr/>
        </p:nvSpPr>
        <p:spPr>
          <a:xfrm>
            <a:off x="1169070" y="1225464"/>
            <a:ext cx="9941169" cy="307777"/>
          </a:xfrm>
          <a:prstGeom prst="rect">
            <a:avLst/>
          </a:prstGeom>
        </p:spPr>
        <p:txBody>
          <a:bodyPr wrap="square">
            <a:spAutoFit/>
          </a:bodyPr>
          <a:lstStyle/>
          <a:p>
            <a:pPr algn="ctr"/>
            <a:r>
              <a:rPr lang="fi-FI" sz="1400" dirty="0">
                <a:solidFill>
                  <a:schemeClr val="accent1"/>
                </a:solidFill>
                <a:latin typeface="Neue Haas Unica W1G" panose="020B0504030206020203" pitchFamily="34" charset="0"/>
              </a:rPr>
              <a:t>Kaikki seuratut kanavat (Facebook, Instagram, X, YouTube, Pinterest ja TikTok) yhteensä</a:t>
            </a:r>
          </a:p>
        </p:txBody>
      </p:sp>
      <p:graphicFrame>
        <p:nvGraphicFramePr>
          <p:cNvPr id="10" name="Chart 9">
            <a:extLst>
              <a:ext uri="{FF2B5EF4-FFF2-40B4-BE49-F238E27FC236}">
                <a16:creationId xmlns:a16="http://schemas.microsoft.com/office/drawing/2014/main" id="{67B68569-9F69-154E-A4D2-FBF521A44644}"/>
              </a:ext>
            </a:extLst>
          </p:cNvPr>
          <p:cNvGraphicFramePr/>
          <p:nvPr>
            <p:extLst>
              <p:ext uri="{D42A27DB-BD31-4B8C-83A1-F6EECF244321}">
                <p14:modId xmlns:p14="http://schemas.microsoft.com/office/powerpoint/2010/main" val="1901797193"/>
              </p:ext>
            </p:extLst>
          </p:nvPr>
        </p:nvGraphicFramePr>
        <p:xfrm>
          <a:off x="410817" y="1564237"/>
          <a:ext cx="11110240" cy="45420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475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Someyleisö median aiheen mukaan vuonna 2024 (2/2)</a:t>
            </a:r>
          </a:p>
        </p:txBody>
      </p:sp>
      <p:sp>
        <p:nvSpPr>
          <p:cNvPr id="5" name="Rectangle 4">
            <a:extLst>
              <a:ext uri="{FF2B5EF4-FFF2-40B4-BE49-F238E27FC236}">
                <a16:creationId xmlns:a16="http://schemas.microsoft.com/office/drawing/2014/main" id="{5B3AF1BF-DE1C-B04C-8F5C-06F60390CC45}"/>
              </a:ext>
            </a:extLst>
          </p:cNvPr>
          <p:cNvSpPr/>
          <p:nvPr/>
        </p:nvSpPr>
        <p:spPr>
          <a:xfrm>
            <a:off x="3072719" y="6246894"/>
            <a:ext cx="5786437" cy="400110"/>
          </a:xfrm>
          <a:prstGeom prst="rect">
            <a:avLst/>
          </a:prstGeom>
        </p:spPr>
        <p:txBody>
          <a:bodyPr wrap="square">
            <a:spAutoFit/>
          </a:bodyPr>
          <a:lstStyle/>
          <a:p>
            <a:pPr algn="ctr"/>
            <a:r>
              <a:rPr lang="fi-FI" sz="1000" dirty="0">
                <a:solidFill>
                  <a:schemeClr val="accent1"/>
                </a:solidFill>
                <a:latin typeface="Neue Haas Unica W1G" panose="020B0504030206020203" pitchFamily="34" charset="0"/>
              </a:rPr>
              <a:t>*) Kaikkien seurattujen lehtien somekanavien tykkääjät, seuraajat ja tilaajat Facebookissa, Instagramissa, X:ssä, YouTubessa, Pinterestissä ja TikTokissa. Luvut kerätty 31.12.2024.</a:t>
            </a:r>
          </a:p>
        </p:txBody>
      </p:sp>
      <p:sp>
        <p:nvSpPr>
          <p:cNvPr id="8" name="Rectangle 7">
            <a:extLst>
              <a:ext uri="{FF2B5EF4-FFF2-40B4-BE49-F238E27FC236}">
                <a16:creationId xmlns:a16="http://schemas.microsoft.com/office/drawing/2014/main" id="{9E7F03D6-1B07-F147-8580-D749147E9E79}"/>
              </a:ext>
            </a:extLst>
          </p:cNvPr>
          <p:cNvSpPr/>
          <p:nvPr/>
        </p:nvSpPr>
        <p:spPr>
          <a:xfrm>
            <a:off x="8915400" y="1225464"/>
            <a:ext cx="2194839" cy="307777"/>
          </a:xfrm>
          <a:prstGeom prst="rect">
            <a:avLst/>
          </a:prstGeom>
        </p:spPr>
        <p:txBody>
          <a:bodyPr wrap="square">
            <a:spAutoFit/>
          </a:bodyPr>
          <a:lstStyle/>
          <a:p>
            <a:pPr algn="ctr"/>
            <a:endParaRPr lang="fi-FI" sz="1400" dirty="0">
              <a:solidFill>
                <a:schemeClr val="accent1"/>
              </a:solidFill>
              <a:latin typeface="Neue Haas Unica W1G" panose="020B0504030206020203" pitchFamily="34" charset="0"/>
            </a:endParaRPr>
          </a:p>
        </p:txBody>
      </p:sp>
      <p:sp>
        <p:nvSpPr>
          <p:cNvPr id="9" name="Rectangle 8">
            <a:extLst>
              <a:ext uri="{FF2B5EF4-FFF2-40B4-BE49-F238E27FC236}">
                <a16:creationId xmlns:a16="http://schemas.microsoft.com/office/drawing/2014/main" id="{EC229975-02D4-DA49-B0D5-AAAE5A4B2E01}"/>
              </a:ext>
            </a:extLst>
          </p:cNvPr>
          <p:cNvSpPr/>
          <p:nvPr/>
        </p:nvSpPr>
        <p:spPr>
          <a:xfrm>
            <a:off x="1169070" y="1225464"/>
            <a:ext cx="9941169" cy="307777"/>
          </a:xfrm>
          <a:prstGeom prst="rect">
            <a:avLst/>
          </a:prstGeom>
        </p:spPr>
        <p:txBody>
          <a:bodyPr wrap="square">
            <a:spAutoFit/>
          </a:bodyPr>
          <a:lstStyle/>
          <a:p>
            <a:pPr algn="ctr"/>
            <a:r>
              <a:rPr lang="fi-FI" sz="1400" dirty="0">
                <a:solidFill>
                  <a:schemeClr val="accent1"/>
                </a:solidFill>
                <a:latin typeface="Neue Haas Unica W1G" panose="020B0504030206020203" pitchFamily="34" charset="0"/>
              </a:rPr>
              <a:t>Kaikki seuratut kanavat (Facebook, Instagram, X, YouTube, Pinterest ja </a:t>
            </a:r>
            <a:r>
              <a:rPr lang="fi-FI" sz="1400" dirty="0" err="1">
                <a:solidFill>
                  <a:schemeClr val="accent1"/>
                </a:solidFill>
                <a:latin typeface="Neue Haas Unica W1G" panose="020B0504030206020203" pitchFamily="34" charset="0"/>
              </a:rPr>
              <a:t>TikTok</a:t>
            </a:r>
            <a:r>
              <a:rPr lang="fi-FI" sz="1400" dirty="0">
                <a:solidFill>
                  <a:schemeClr val="accent1"/>
                </a:solidFill>
                <a:latin typeface="Neue Haas Unica W1G" panose="020B0504030206020203" pitchFamily="34" charset="0"/>
              </a:rPr>
              <a:t>) yhteensä</a:t>
            </a:r>
          </a:p>
        </p:txBody>
      </p:sp>
      <p:graphicFrame>
        <p:nvGraphicFramePr>
          <p:cNvPr id="10" name="Chart 9">
            <a:extLst>
              <a:ext uri="{FF2B5EF4-FFF2-40B4-BE49-F238E27FC236}">
                <a16:creationId xmlns:a16="http://schemas.microsoft.com/office/drawing/2014/main" id="{67B68569-9F69-154E-A4D2-FBF521A44644}"/>
              </a:ext>
            </a:extLst>
          </p:cNvPr>
          <p:cNvGraphicFramePr/>
          <p:nvPr>
            <p:extLst>
              <p:ext uri="{D42A27DB-BD31-4B8C-83A1-F6EECF244321}">
                <p14:modId xmlns:p14="http://schemas.microsoft.com/office/powerpoint/2010/main" val="1250894293"/>
              </p:ext>
            </p:extLst>
          </p:nvPr>
        </p:nvGraphicFramePr>
        <p:xfrm>
          <a:off x="410817" y="1564237"/>
          <a:ext cx="11110240" cy="45420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4311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65C82343-E087-FD45-B034-8C7481B3D771}"/>
              </a:ext>
            </a:extLst>
          </p:cNvPr>
          <p:cNvSpPr txBox="1">
            <a:spLocks/>
          </p:cNvSpPr>
          <p:nvPr/>
        </p:nvSpPr>
        <p:spPr>
          <a:xfrm>
            <a:off x="1928674" y="1397081"/>
            <a:ext cx="8334651" cy="383523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
              <a:lnSpc>
                <a:spcPct val="120000"/>
              </a:lnSpc>
              <a:buNone/>
            </a:pPr>
            <a:r>
              <a:rPr lang="fi-FI" sz="2400" dirty="0">
                <a:solidFill>
                  <a:srgbClr val="FF6464"/>
                </a:solidFill>
                <a:latin typeface="Canela Medium" pitchFamily="2" charset="77"/>
              </a:rPr>
              <a:t>Instagram oli erityisen vahva seuraavien aiheiden medioissa:</a:t>
            </a:r>
            <a:br>
              <a:rPr lang="fi-FI" sz="1800" dirty="0">
                <a:highlight>
                  <a:srgbClr val="F9DAD4"/>
                </a:highlight>
              </a:rPr>
            </a:br>
            <a:br>
              <a:rPr lang="fi-FI" sz="1800" dirty="0"/>
            </a:br>
            <a:r>
              <a:rPr lang="fi-FI" sz="1800" dirty="0"/>
              <a:t>Askartelu ja käsityöt (66 % yleisöstä IG-seuraajia) </a:t>
            </a:r>
            <a:br>
              <a:rPr lang="fi-FI" sz="1800" dirty="0"/>
            </a:br>
            <a:br>
              <a:rPr lang="fi-FI" sz="1800" dirty="0"/>
            </a:br>
            <a:r>
              <a:rPr lang="fi-FI" sz="1800" dirty="0"/>
              <a:t>Ruoka ja juoma (63 % yleisöstä IG-seuraajia) </a:t>
            </a:r>
            <a:br>
              <a:rPr lang="fi-FI" sz="1800" dirty="0"/>
            </a:br>
            <a:br>
              <a:rPr lang="fi-FI" sz="1800" dirty="0"/>
            </a:br>
            <a:r>
              <a:rPr lang="fi-FI" sz="1800" dirty="0">
                <a:solidFill>
                  <a:schemeClr val="accent1"/>
                </a:solidFill>
              </a:rPr>
              <a:t>Asuminen, puutarha, pienrauta ja remontointi (59 % yleisöstä IG-seuraajia)</a:t>
            </a:r>
          </a:p>
        </p:txBody>
      </p:sp>
    </p:spTree>
    <p:extLst>
      <p:ext uri="{BB962C8B-B14F-4D97-AF65-F5344CB8AC3E}">
        <p14:creationId xmlns:p14="http://schemas.microsoft.com/office/powerpoint/2010/main" val="2946498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65C82343-E087-FD45-B034-8C7481B3D771}"/>
              </a:ext>
            </a:extLst>
          </p:cNvPr>
          <p:cNvSpPr txBox="1">
            <a:spLocks/>
          </p:cNvSpPr>
          <p:nvPr/>
        </p:nvSpPr>
        <p:spPr>
          <a:xfrm>
            <a:off x="1928674" y="1397081"/>
            <a:ext cx="8334651" cy="383523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
              <a:lnSpc>
                <a:spcPct val="120000"/>
              </a:lnSpc>
              <a:buNone/>
            </a:pPr>
            <a:r>
              <a:rPr lang="fi-FI" sz="2400" dirty="0">
                <a:solidFill>
                  <a:srgbClr val="FF6464"/>
                </a:solidFill>
                <a:latin typeface="Canela Medium" pitchFamily="2" charset="77"/>
              </a:rPr>
              <a:t>X oli hallitseva kanava näissä aiheissa:</a:t>
            </a:r>
            <a:br>
              <a:rPr lang="fi-FI" sz="1800" dirty="0"/>
            </a:br>
            <a:r>
              <a:rPr lang="fi-FI" sz="1800" dirty="0"/>
              <a:t> </a:t>
            </a:r>
            <a:br>
              <a:rPr lang="fi-FI" sz="1800" dirty="0"/>
            </a:br>
            <a:r>
              <a:rPr lang="fi-FI" sz="1800" dirty="0"/>
              <a:t>Talous, markkinointi ja media (70 % yleisöstä X-seuraajia)</a:t>
            </a:r>
            <a:br>
              <a:rPr lang="fi-FI" sz="1800" dirty="0"/>
            </a:br>
            <a:br>
              <a:rPr lang="fi-FI" sz="1800" dirty="0"/>
            </a:br>
            <a:r>
              <a:rPr lang="fi-FI" sz="1800" dirty="0"/>
              <a:t>Tekniikka ja tietotekniikka (57 % yleisöstä X-seuraajia)</a:t>
            </a:r>
            <a:br>
              <a:rPr lang="fi-FI" sz="1800" dirty="0"/>
            </a:br>
            <a:br>
              <a:rPr lang="fi-FI" sz="1800" dirty="0"/>
            </a:br>
            <a:r>
              <a:rPr lang="fi-FI" sz="1800" dirty="0"/>
              <a:t>Yleisaikakauslehdet (53 % yleisöstä X-seuraajia)</a:t>
            </a:r>
          </a:p>
        </p:txBody>
      </p:sp>
    </p:spTree>
    <p:extLst>
      <p:ext uri="{BB962C8B-B14F-4D97-AF65-F5344CB8AC3E}">
        <p14:creationId xmlns:p14="http://schemas.microsoft.com/office/powerpoint/2010/main" val="2438638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65C82343-E087-FD45-B034-8C7481B3D771}"/>
              </a:ext>
            </a:extLst>
          </p:cNvPr>
          <p:cNvSpPr txBox="1">
            <a:spLocks/>
          </p:cNvSpPr>
          <p:nvPr/>
        </p:nvSpPr>
        <p:spPr>
          <a:xfrm>
            <a:off x="1928674" y="961646"/>
            <a:ext cx="8334651" cy="493470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
              <a:lnSpc>
                <a:spcPct val="120000"/>
              </a:lnSpc>
              <a:buNone/>
            </a:pPr>
            <a:r>
              <a:rPr lang="fi-FI" sz="2400" dirty="0">
                <a:solidFill>
                  <a:srgbClr val="FF6464"/>
                </a:solidFill>
                <a:latin typeface="Canela Medium" pitchFamily="2" charset="77"/>
              </a:rPr>
              <a:t>YouTube-seuraajien osuus yleisöstä oli suurimmillaan seuraavissa aiheissa:</a:t>
            </a:r>
          </a:p>
          <a:p>
            <a:pPr marL="0" indent="0" algn="ctr" fontAlgn="b">
              <a:lnSpc>
                <a:spcPct val="120000"/>
              </a:lnSpc>
              <a:buNone/>
            </a:pPr>
            <a:r>
              <a:rPr lang="fi-FI" sz="1800" dirty="0"/>
              <a:t>Autot, moottoriajoneuvot ja kuljetus (25 % yleisöstä YouTube-kanavan tilaajia) </a:t>
            </a:r>
          </a:p>
          <a:p>
            <a:pPr marL="0" indent="0" algn="ctr" fontAlgn="b">
              <a:lnSpc>
                <a:spcPct val="120000"/>
              </a:lnSpc>
              <a:buNone/>
            </a:pPr>
            <a:r>
              <a:rPr lang="fi-FI" sz="1800" dirty="0"/>
              <a:t>Lapset ja nuoret (18 % yleisöstä YouTube-kanavan tilaajia)</a:t>
            </a:r>
            <a:br>
              <a:rPr lang="fi-FI" sz="1800" dirty="0"/>
            </a:br>
            <a:br>
              <a:rPr lang="fi-FI" sz="1800" dirty="0"/>
            </a:br>
            <a:r>
              <a:rPr lang="fi-FI" sz="2400" dirty="0" err="1">
                <a:solidFill>
                  <a:srgbClr val="FF6464"/>
                </a:solidFill>
                <a:latin typeface="Canela Medium" pitchFamily="2" charset="77"/>
              </a:rPr>
              <a:t>Pinterestiä</a:t>
            </a:r>
            <a:r>
              <a:rPr lang="fi-FI" sz="2400" dirty="0">
                <a:solidFill>
                  <a:srgbClr val="FF6464"/>
                </a:solidFill>
                <a:latin typeface="Canela Medium" pitchFamily="2" charset="77"/>
              </a:rPr>
              <a:t> käytettiin erityisesti näissä:</a:t>
            </a:r>
          </a:p>
          <a:p>
            <a:pPr marL="0" indent="0" algn="ctr" fontAlgn="b">
              <a:lnSpc>
                <a:spcPct val="120000"/>
              </a:lnSpc>
              <a:buNone/>
            </a:pPr>
            <a:r>
              <a:rPr lang="fi-FI" sz="1800" dirty="0"/>
              <a:t>Naistenmediat (7 % yleisöstä Pinterest-seuraajia) </a:t>
            </a:r>
          </a:p>
          <a:p>
            <a:pPr marL="0" indent="0" algn="ctr" fontAlgn="b">
              <a:lnSpc>
                <a:spcPct val="120000"/>
              </a:lnSpc>
              <a:buNone/>
            </a:pPr>
            <a:r>
              <a:rPr lang="fi-FI" sz="1800" dirty="0"/>
              <a:t>Asuminen, puutarhanhoito ja remontointi (5 % yleisöstä Pinterest-seuraajia)</a:t>
            </a:r>
          </a:p>
        </p:txBody>
      </p:sp>
    </p:spTree>
    <p:extLst>
      <p:ext uri="{BB962C8B-B14F-4D97-AF65-F5344CB8AC3E}">
        <p14:creationId xmlns:p14="http://schemas.microsoft.com/office/powerpoint/2010/main" val="1118592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65C82343-E087-FD45-B034-8C7481B3D771}"/>
              </a:ext>
            </a:extLst>
          </p:cNvPr>
          <p:cNvSpPr txBox="1">
            <a:spLocks/>
          </p:cNvSpPr>
          <p:nvPr/>
        </p:nvSpPr>
        <p:spPr>
          <a:xfrm>
            <a:off x="2405674" y="1511381"/>
            <a:ext cx="7876978" cy="383523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
              <a:lnSpc>
                <a:spcPct val="120000"/>
              </a:lnSpc>
              <a:spcBef>
                <a:spcPts val="1600"/>
              </a:spcBef>
              <a:buFont typeface="Arial" panose="020B0604020202020204" pitchFamily="34" charset="0"/>
              <a:buNone/>
            </a:pPr>
            <a:r>
              <a:rPr lang="fi-FI" sz="1800" dirty="0"/>
              <a:t>Aikakausmedioilla oli vuoden lopussa</a:t>
            </a:r>
            <a:r>
              <a:rPr lang="fi-FI" sz="1600" dirty="0">
                <a:latin typeface="Neue Haas Unica W1G" panose="020B0504030206020203" pitchFamily="34" charset="0"/>
              </a:rPr>
              <a:t> </a:t>
            </a:r>
            <a:r>
              <a:rPr lang="fi-FI" sz="1800" b="1" dirty="0">
                <a:latin typeface="Neue Haas Unica W1G" panose="020B0504030206020203" pitchFamily="34" charset="0"/>
              </a:rPr>
              <a:t>4 955 738 someseuraajaa </a:t>
            </a:r>
            <a:r>
              <a:rPr lang="fi-FI" sz="1800" dirty="0"/>
              <a:t>kaikissa kanavissa yhteensä. Someyleisö pieneni vuoden aikana 30 483:lla, mikä johtui epäaktiivisten tilien poistumisesta seurannasta. </a:t>
            </a:r>
            <a:br>
              <a:rPr lang="fi-FI" sz="1800" dirty="0"/>
            </a:br>
            <a:br>
              <a:rPr lang="fi-FI" sz="1800" dirty="0"/>
            </a:br>
            <a:r>
              <a:rPr lang="fi-FI" sz="1800" dirty="0"/>
              <a:t>Someyleisöstä melkein </a:t>
            </a:r>
            <a:r>
              <a:rPr lang="fi-FI" sz="1800" b="1" dirty="0">
                <a:latin typeface="Neue Haas Unica W1G" panose="020B0504030206020203" pitchFamily="34" charset="0"/>
              </a:rPr>
              <a:t>puolet seurasi aikkareita Facebookissa</a:t>
            </a:r>
            <a:r>
              <a:rPr lang="fi-FI" sz="1600" dirty="0">
                <a:latin typeface="Neue Haas Unica W1G" panose="020B0504030206020203" pitchFamily="34" charset="0"/>
              </a:rPr>
              <a:t>. </a:t>
            </a:r>
            <a:br>
              <a:rPr lang="fi-FI" sz="1600" dirty="0">
                <a:latin typeface="Neue Haas Unica W1G" panose="020B0504030206020203" pitchFamily="34" charset="0"/>
              </a:rPr>
            </a:br>
            <a:r>
              <a:rPr lang="fi-FI" sz="1800" dirty="0"/>
              <a:t>FB-seuraajien osuus yleisöstä on pienentynyt jokaisena seurantavuonna, </a:t>
            </a:r>
            <a:br>
              <a:rPr lang="fi-FI" sz="1800" dirty="0"/>
            </a:br>
            <a:r>
              <a:rPr lang="fi-FI" sz="1800" dirty="0"/>
              <a:t>mutta se on edelleen suurin kanava. </a:t>
            </a:r>
            <a:br>
              <a:rPr lang="fi-FI" sz="1800" dirty="0"/>
            </a:br>
            <a:br>
              <a:rPr lang="fi-FI" sz="1800" dirty="0"/>
            </a:br>
            <a:r>
              <a:rPr lang="fi-FI" sz="1800" b="1" dirty="0">
                <a:latin typeface="Neue Haas Unica W1G" panose="020B0504030206020203" pitchFamily="34" charset="0"/>
              </a:rPr>
              <a:t>Eniten uusia seuraajia </a:t>
            </a:r>
            <a:r>
              <a:rPr lang="fi-FI" sz="1800" dirty="0"/>
              <a:t>aikakausmediat saivat Instagramissa. </a:t>
            </a:r>
            <a:br>
              <a:rPr lang="fi-FI" sz="1800" dirty="0"/>
            </a:br>
            <a:r>
              <a:rPr lang="fi-FI" sz="1800" b="1" dirty="0">
                <a:latin typeface="Neue Haas Unica W1G" panose="020B0504030206020203" pitchFamily="34" charset="0"/>
              </a:rPr>
              <a:t>Facebookissa, X:ssä ja </a:t>
            </a:r>
            <a:r>
              <a:rPr lang="fi-FI" sz="1800" b="1" dirty="0" err="1">
                <a:latin typeface="Neue Haas Unica W1G" panose="020B0504030206020203" pitchFamily="34" charset="0"/>
              </a:rPr>
              <a:t>Youtubessa</a:t>
            </a:r>
            <a:r>
              <a:rPr lang="fi-FI" sz="1800" b="1" dirty="0"/>
              <a:t> </a:t>
            </a:r>
            <a:r>
              <a:rPr lang="fi-FI" sz="1800" dirty="0"/>
              <a:t>seuraajamäärät laskivat.</a:t>
            </a:r>
          </a:p>
        </p:txBody>
      </p:sp>
    </p:spTree>
    <p:extLst>
      <p:ext uri="{BB962C8B-B14F-4D97-AF65-F5344CB8AC3E}">
        <p14:creationId xmlns:p14="http://schemas.microsoft.com/office/powerpoint/2010/main" val="3999769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AB337BB-0F20-6845-BA0C-E48412476E6B}"/>
              </a:ext>
            </a:extLst>
          </p:cNvPr>
          <p:cNvSpPr>
            <a:spLocks noGrp="1"/>
          </p:cNvSpPr>
          <p:nvPr>
            <p:ph type="title"/>
          </p:nvPr>
        </p:nvSpPr>
        <p:spPr>
          <a:xfrm>
            <a:off x="1081761" y="372194"/>
            <a:ext cx="10397858" cy="651341"/>
          </a:xfrm>
        </p:spPr>
        <p:txBody>
          <a:bodyPr anchor="ctr">
            <a:noAutofit/>
          </a:bodyPr>
          <a:lstStyle/>
          <a:p>
            <a:r>
              <a:rPr lang="fi-FI" sz="3000" dirty="0"/>
              <a:t>Someyleisön jakauma median aihealueen mukaan 2024 (1/2)</a:t>
            </a:r>
            <a:endParaRPr lang="fi-FI" sz="3000" dirty="0">
              <a:highlight>
                <a:srgbClr val="FFFF00"/>
              </a:highlight>
            </a:endParaRPr>
          </a:p>
        </p:txBody>
      </p:sp>
      <p:sp>
        <p:nvSpPr>
          <p:cNvPr id="24" name="Rectangle 23">
            <a:extLst>
              <a:ext uri="{FF2B5EF4-FFF2-40B4-BE49-F238E27FC236}">
                <a16:creationId xmlns:a16="http://schemas.microsoft.com/office/drawing/2014/main" id="{0138A525-0CD6-9B48-9384-BE0288648E54}"/>
              </a:ext>
            </a:extLst>
          </p:cNvPr>
          <p:cNvSpPr/>
          <p:nvPr/>
        </p:nvSpPr>
        <p:spPr>
          <a:xfrm>
            <a:off x="1169070" y="1225464"/>
            <a:ext cx="9941169" cy="307777"/>
          </a:xfrm>
          <a:prstGeom prst="rect">
            <a:avLst/>
          </a:prstGeom>
        </p:spPr>
        <p:txBody>
          <a:bodyPr wrap="square">
            <a:spAutoFit/>
          </a:bodyPr>
          <a:lstStyle/>
          <a:p>
            <a:pPr algn="ctr"/>
            <a:r>
              <a:rPr lang="fi-FI" sz="1400" dirty="0">
                <a:solidFill>
                  <a:schemeClr val="accent1"/>
                </a:solidFill>
                <a:latin typeface="Neue Haas Unica W1G" panose="020B0504030206020203" pitchFamily="34" charset="0"/>
              </a:rPr>
              <a:t>Osuus someyleisöstä, %</a:t>
            </a:r>
          </a:p>
        </p:txBody>
      </p:sp>
      <p:graphicFrame>
        <p:nvGraphicFramePr>
          <p:cNvPr id="5" name="Chart 4">
            <a:extLst>
              <a:ext uri="{FF2B5EF4-FFF2-40B4-BE49-F238E27FC236}">
                <a16:creationId xmlns:a16="http://schemas.microsoft.com/office/drawing/2014/main" id="{43F8AB79-61F5-8944-A612-6B8DB7DE96F9}"/>
              </a:ext>
            </a:extLst>
          </p:cNvPr>
          <p:cNvGraphicFramePr/>
          <p:nvPr>
            <p:extLst>
              <p:ext uri="{D42A27DB-BD31-4B8C-83A1-F6EECF244321}">
                <p14:modId xmlns:p14="http://schemas.microsoft.com/office/powerpoint/2010/main" val="3422301886"/>
              </p:ext>
            </p:extLst>
          </p:nvPr>
        </p:nvGraphicFramePr>
        <p:xfrm>
          <a:off x="1081761" y="1533241"/>
          <a:ext cx="9941168" cy="45858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2550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138A525-0CD6-9B48-9384-BE0288648E54}"/>
              </a:ext>
            </a:extLst>
          </p:cNvPr>
          <p:cNvSpPr/>
          <p:nvPr/>
        </p:nvSpPr>
        <p:spPr>
          <a:xfrm>
            <a:off x="1169070" y="1225464"/>
            <a:ext cx="9941169" cy="307777"/>
          </a:xfrm>
          <a:prstGeom prst="rect">
            <a:avLst/>
          </a:prstGeom>
        </p:spPr>
        <p:txBody>
          <a:bodyPr wrap="square">
            <a:spAutoFit/>
          </a:bodyPr>
          <a:lstStyle/>
          <a:p>
            <a:pPr algn="ctr"/>
            <a:r>
              <a:rPr lang="fi-FI" sz="1400" dirty="0">
                <a:solidFill>
                  <a:schemeClr val="accent1"/>
                </a:solidFill>
                <a:latin typeface="Neue Haas Unica W1G" panose="020B0504030206020203" pitchFamily="34" charset="0"/>
              </a:rPr>
              <a:t>Osuus someyleisöstä, %</a:t>
            </a:r>
          </a:p>
        </p:txBody>
      </p:sp>
      <p:graphicFrame>
        <p:nvGraphicFramePr>
          <p:cNvPr id="6" name="Chart 5">
            <a:extLst>
              <a:ext uri="{FF2B5EF4-FFF2-40B4-BE49-F238E27FC236}">
                <a16:creationId xmlns:a16="http://schemas.microsoft.com/office/drawing/2014/main" id="{2C4D5C65-4D66-304D-8CFE-20A02D73E0C0}"/>
              </a:ext>
            </a:extLst>
          </p:cNvPr>
          <p:cNvGraphicFramePr/>
          <p:nvPr>
            <p:extLst>
              <p:ext uri="{D42A27DB-BD31-4B8C-83A1-F6EECF244321}">
                <p14:modId xmlns:p14="http://schemas.microsoft.com/office/powerpoint/2010/main" val="2812055102"/>
              </p:ext>
            </p:extLst>
          </p:nvPr>
        </p:nvGraphicFramePr>
        <p:xfrm>
          <a:off x="348343" y="1533241"/>
          <a:ext cx="10674586" cy="458586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a:extLst>
              <a:ext uri="{FF2B5EF4-FFF2-40B4-BE49-F238E27FC236}">
                <a16:creationId xmlns:a16="http://schemas.microsoft.com/office/drawing/2014/main" id="{816585A1-15C4-2A4B-AF49-03BC24C03FB3}"/>
              </a:ext>
            </a:extLst>
          </p:cNvPr>
          <p:cNvSpPr>
            <a:spLocks noGrp="1"/>
          </p:cNvSpPr>
          <p:nvPr>
            <p:ph type="title"/>
          </p:nvPr>
        </p:nvSpPr>
        <p:spPr>
          <a:xfrm>
            <a:off x="1081761" y="372194"/>
            <a:ext cx="10397858" cy="651341"/>
          </a:xfrm>
        </p:spPr>
        <p:txBody>
          <a:bodyPr anchor="ctr">
            <a:noAutofit/>
          </a:bodyPr>
          <a:lstStyle/>
          <a:p>
            <a:r>
              <a:rPr lang="fi-FI" sz="3000" dirty="0"/>
              <a:t>Someyleisön jakauma median aihealueen mukaan 2024 (2/2)</a:t>
            </a:r>
            <a:endParaRPr lang="fi-FI" sz="3000" dirty="0">
              <a:highlight>
                <a:srgbClr val="FFFF00"/>
              </a:highlight>
            </a:endParaRPr>
          </a:p>
        </p:txBody>
      </p:sp>
    </p:spTree>
    <p:extLst>
      <p:ext uri="{BB962C8B-B14F-4D97-AF65-F5344CB8AC3E}">
        <p14:creationId xmlns:p14="http://schemas.microsoft.com/office/powerpoint/2010/main" val="3110051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4B812C-9146-314E-A845-EC14AF62E93D}"/>
              </a:ext>
            </a:extLst>
          </p:cNvPr>
          <p:cNvSpPr txBox="1">
            <a:spLocks/>
          </p:cNvSpPr>
          <p:nvPr/>
        </p:nvSpPr>
        <p:spPr>
          <a:xfrm>
            <a:off x="1090362" y="202672"/>
            <a:ext cx="10335324" cy="651341"/>
          </a:xfrm>
          <a:prstGeom prst="rect">
            <a:avLst/>
          </a:prstGeom>
        </p:spPr>
        <p:txBody>
          <a:bodyPr anchor="ctr">
            <a:noAutofit/>
          </a:bodyPr>
          <a:lstStyle>
            <a:lvl1pPr algn="l" defTabSz="914400" rtl="0" eaLnBrk="1" latinLnBrk="0" hangingPunct="1">
              <a:lnSpc>
                <a:spcPct val="90000"/>
              </a:lnSpc>
              <a:spcBef>
                <a:spcPct val="0"/>
              </a:spcBef>
              <a:buNone/>
              <a:defRPr sz="4400" b="0" i="0" kern="1200">
                <a:solidFill>
                  <a:schemeClr val="tx2"/>
                </a:solidFill>
                <a:latin typeface="Canela Medium" pitchFamily="2" charset="77"/>
                <a:ea typeface="+mj-ea"/>
                <a:cs typeface="+mj-cs"/>
              </a:defRPr>
            </a:lvl1pPr>
          </a:lstStyle>
          <a:p>
            <a:pPr algn="ctr"/>
            <a:r>
              <a:rPr lang="fi-FI" sz="3200" dirty="0"/>
              <a:t>Suurimmat aikakausmediat somessa aiheen mukaan 2024</a:t>
            </a:r>
            <a:endParaRPr lang="fi-FI" sz="3200" dirty="0">
              <a:highlight>
                <a:srgbClr val="FFFF00"/>
              </a:highlight>
            </a:endParaRPr>
          </a:p>
        </p:txBody>
      </p:sp>
      <p:graphicFrame>
        <p:nvGraphicFramePr>
          <p:cNvPr id="5" name="Table 4">
            <a:extLst>
              <a:ext uri="{FF2B5EF4-FFF2-40B4-BE49-F238E27FC236}">
                <a16:creationId xmlns:a16="http://schemas.microsoft.com/office/drawing/2014/main" id="{581241A2-A35B-2848-9E07-6C17EC6F2959}"/>
              </a:ext>
            </a:extLst>
          </p:cNvPr>
          <p:cNvGraphicFramePr>
            <a:graphicFrameLocks noGrp="1"/>
          </p:cNvGraphicFramePr>
          <p:nvPr>
            <p:extLst>
              <p:ext uri="{D42A27DB-BD31-4B8C-83A1-F6EECF244321}">
                <p14:modId xmlns:p14="http://schemas.microsoft.com/office/powerpoint/2010/main" val="497066391"/>
              </p:ext>
            </p:extLst>
          </p:nvPr>
        </p:nvGraphicFramePr>
        <p:xfrm>
          <a:off x="625962" y="1023535"/>
          <a:ext cx="11045376" cy="5096464"/>
        </p:xfrm>
        <a:graphic>
          <a:graphicData uri="http://schemas.openxmlformats.org/drawingml/2006/table">
            <a:tbl>
              <a:tblPr bandRow="1">
                <a:tableStyleId>{2D5ABB26-0587-4C30-8999-92F81FD0307C}</a:tableStyleId>
              </a:tblPr>
              <a:tblGrid>
                <a:gridCol w="1484829">
                  <a:extLst>
                    <a:ext uri="{9D8B030D-6E8A-4147-A177-3AD203B41FA5}">
                      <a16:colId xmlns:a16="http://schemas.microsoft.com/office/drawing/2014/main" val="438144328"/>
                    </a:ext>
                  </a:extLst>
                </a:gridCol>
                <a:gridCol w="1507052">
                  <a:extLst>
                    <a:ext uri="{9D8B030D-6E8A-4147-A177-3AD203B41FA5}">
                      <a16:colId xmlns:a16="http://schemas.microsoft.com/office/drawing/2014/main" val="852460072"/>
                    </a:ext>
                  </a:extLst>
                </a:gridCol>
                <a:gridCol w="1551511">
                  <a:extLst>
                    <a:ext uri="{9D8B030D-6E8A-4147-A177-3AD203B41FA5}">
                      <a16:colId xmlns:a16="http://schemas.microsoft.com/office/drawing/2014/main" val="593904560"/>
                    </a:ext>
                  </a:extLst>
                </a:gridCol>
                <a:gridCol w="1625496">
                  <a:extLst>
                    <a:ext uri="{9D8B030D-6E8A-4147-A177-3AD203B41FA5}">
                      <a16:colId xmlns:a16="http://schemas.microsoft.com/office/drawing/2014/main" val="2172470892"/>
                    </a:ext>
                  </a:extLst>
                </a:gridCol>
                <a:gridCol w="1625496">
                  <a:extLst>
                    <a:ext uri="{9D8B030D-6E8A-4147-A177-3AD203B41FA5}">
                      <a16:colId xmlns:a16="http://schemas.microsoft.com/office/drawing/2014/main" val="1376549000"/>
                    </a:ext>
                  </a:extLst>
                </a:gridCol>
                <a:gridCol w="1625496">
                  <a:extLst>
                    <a:ext uri="{9D8B030D-6E8A-4147-A177-3AD203B41FA5}">
                      <a16:colId xmlns:a16="http://schemas.microsoft.com/office/drawing/2014/main" val="2467497787"/>
                    </a:ext>
                  </a:extLst>
                </a:gridCol>
                <a:gridCol w="1625496">
                  <a:extLst>
                    <a:ext uri="{9D8B030D-6E8A-4147-A177-3AD203B41FA5}">
                      <a16:colId xmlns:a16="http://schemas.microsoft.com/office/drawing/2014/main" val="525630596"/>
                    </a:ext>
                  </a:extLst>
                </a:gridCol>
              </a:tblGrid>
              <a:tr h="706948">
                <a:tc>
                  <a:txBody>
                    <a:bodyPr/>
                    <a:lstStyle/>
                    <a:p>
                      <a:pPr algn="ctr"/>
                      <a:r>
                        <a:rPr lang="fi-FI" sz="1200" b="1" dirty="0">
                          <a:solidFill>
                            <a:schemeClr val="tx2"/>
                          </a:solidFill>
                          <a:latin typeface="Neue Haas Unica W1G" panose="020B0504030206020203" pitchFamily="34" charset="0"/>
                        </a:rPr>
                        <a:t>Asuminen, puutarha, pienrauta ja remontointi</a:t>
                      </a:r>
                    </a:p>
                  </a:txBody>
                  <a:tcPr anchor="ct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12700" cap="flat" cmpd="sng" algn="ctr">
                      <a:solidFill>
                        <a:schemeClr val="tx2"/>
                      </a:solidFill>
                      <a:prstDash val="dot"/>
                      <a:round/>
                      <a:headEnd type="none" w="med" len="med"/>
                      <a:tailEnd type="none" w="med" len="med"/>
                    </a:lnT>
                    <a:lnB w="12700" cap="flat" cmpd="sng" algn="ctr">
                      <a:noFill/>
                      <a:prstDash val="dot"/>
                      <a:round/>
                      <a:headEnd type="none" w="med" len="med"/>
                      <a:tailEnd type="none" w="med" len="med"/>
                    </a:lnB>
                    <a:solidFill>
                      <a:schemeClr val="accent2">
                        <a:alpha val="2000"/>
                      </a:schemeClr>
                    </a:solidFill>
                  </a:tcPr>
                </a:tc>
                <a:tc>
                  <a:txBody>
                    <a:bodyPr/>
                    <a:lstStyle/>
                    <a:p>
                      <a:pPr algn="ctr"/>
                      <a:r>
                        <a:rPr lang="fi-FI" sz="1200" b="1" dirty="0">
                          <a:solidFill>
                            <a:schemeClr val="tx2"/>
                          </a:solidFill>
                          <a:latin typeface="Neue Haas Unica W1G" panose="020B0504030206020203" pitchFamily="34" charset="0"/>
                        </a:rPr>
                        <a:t>Naistenmediat</a:t>
                      </a:r>
                    </a:p>
                  </a:txBody>
                  <a:tcPr anchor="ct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12700" cap="flat" cmpd="sng" algn="ctr">
                      <a:solidFill>
                        <a:schemeClr val="tx2"/>
                      </a:solidFill>
                      <a:prstDash val="dot"/>
                      <a:round/>
                      <a:headEnd type="none" w="med" len="med"/>
                      <a:tailEnd type="none" w="med" len="med"/>
                    </a:lnT>
                    <a:lnB w="3175" cap="flat" cmpd="sng" algn="ctr">
                      <a:noFill/>
                      <a:prstDash val="dot"/>
                      <a:round/>
                      <a:headEnd type="none" w="med" len="med"/>
                      <a:tailEnd type="none" w="med" len="med"/>
                    </a:lnB>
                    <a:solidFill>
                      <a:schemeClr val="accent2">
                        <a:alpha val="2000"/>
                      </a:schemeClr>
                    </a:solidFill>
                  </a:tcPr>
                </a:tc>
                <a:tc>
                  <a:txBody>
                    <a:bodyPr/>
                    <a:lstStyle/>
                    <a:p>
                      <a:pPr algn="ctr"/>
                      <a:r>
                        <a:rPr lang="fi-FI" sz="1200" b="1" dirty="0">
                          <a:solidFill>
                            <a:schemeClr val="tx2"/>
                          </a:solidFill>
                          <a:latin typeface="Neue Haas Unica W1G" panose="020B0504030206020203" pitchFamily="34" charset="0"/>
                        </a:rPr>
                        <a:t>Ruoka ja </a:t>
                      </a:r>
                      <a:br>
                        <a:rPr lang="fi-FI" sz="1200" b="1" dirty="0">
                          <a:solidFill>
                            <a:schemeClr val="tx2"/>
                          </a:solidFill>
                          <a:latin typeface="Neue Haas Unica W1G" panose="020B0504030206020203" pitchFamily="34" charset="0"/>
                        </a:rPr>
                      </a:br>
                      <a:r>
                        <a:rPr lang="fi-FI" sz="1200" b="1" dirty="0">
                          <a:solidFill>
                            <a:schemeClr val="tx2"/>
                          </a:solidFill>
                          <a:latin typeface="Neue Haas Unica W1G" panose="020B0504030206020203" pitchFamily="34" charset="0"/>
                        </a:rPr>
                        <a:t>juoma</a:t>
                      </a:r>
                    </a:p>
                  </a:txBody>
                  <a:tcPr anchor="ct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12700" cap="flat" cmpd="sng" algn="ctr">
                      <a:solidFill>
                        <a:schemeClr val="tx2"/>
                      </a:solidFill>
                      <a:prstDash val="dot"/>
                      <a:round/>
                      <a:headEnd type="none" w="med" len="med"/>
                      <a:tailEnd type="none" w="med" len="med"/>
                    </a:lnT>
                    <a:lnB w="3175" cap="flat" cmpd="sng" algn="ctr">
                      <a:noFill/>
                      <a:prstDash val="dot"/>
                      <a:round/>
                      <a:headEnd type="none" w="med" len="med"/>
                      <a:tailEnd type="none" w="med" len="med"/>
                    </a:lnB>
                    <a:solidFill>
                      <a:schemeClr val="accent2">
                        <a:alpha val="2000"/>
                      </a:schemeClr>
                    </a:solidFill>
                  </a:tcPr>
                </a:tc>
                <a:tc>
                  <a:txBody>
                    <a:bodyPr/>
                    <a:lstStyle/>
                    <a:p>
                      <a:pPr algn="ctr"/>
                      <a:r>
                        <a:rPr lang="fi-FI" sz="1200" b="1" dirty="0">
                          <a:solidFill>
                            <a:schemeClr val="tx2"/>
                          </a:solidFill>
                          <a:latin typeface="Neue Haas Unica W1G" panose="020B0504030206020203" pitchFamily="34" charset="0"/>
                        </a:rPr>
                        <a:t>Talous, markkinointi ja media</a:t>
                      </a:r>
                    </a:p>
                  </a:txBody>
                  <a:tcPr anchor="ct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12700" cap="flat" cmpd="sng" algn="ctr">
                      <a:solidFill>
                        <a:schemeClr val="tx2"/>
                      </a:solidFill>
                      <a:prstDash val="dot"/>
                      <a:round/>
                      <a:headEnd type="none" w="med" len="med"/>
                      <a:tailEnd type="none" w="med" len="med"/>
                    </a:lnT>
                    <a:lnB w="3175" cap="flat" cmpd="sng" algn="ctr">
                      <a:noFill/>
                      <a:prstDash val="dot"/>
                      <a:round/>
                      <a:headEnd type="none" w="med" len="med"/>
                      <a:tailEnd type="none" w="med" len="med"/>
                    </a:lnB>
                    <a:solidFill>
                      <a:schemeClr val="accent2">
                        <a:alpha val="2000"/>
                      </a:schemeClr>
                    </a:solidFill>
                  </a:tcPr>
                </a:tc>
                <a:tc>
                  <a:txBody>
                    <a:bodyPr/>
                    <a:lstStyle/>
                    <a:p>
                      <a:pPr algn="ctr"/>
                      <a:r>
                        <a:rPr lang="fi-FI" sz="1200" b="1" dirty="0" err="1">
                          <a:solidFill>
                            <a:schemeClr val="tx2"/>
                          </a:solidFill>
                          <a:latin typeface="Neue Haas Unica W1G" panose="020B0504030206020203" pitchFamily="34" charset="0"/>
                        </a:rPr>
                        <a:t>Yleisaikakaus</a:t>
                      </a:r>
                      <a:r>
                        <a:rPr lang="fi-FI" sz="1200" b="1" dirty="0">
                          <a:solidFill>
                            <a:schemeClr val="tx2"/>
                          </a:solidFill>
                          <a:latin typeface="Neue Haas Unica W1G" panose="020B0504030206020203" pitchFamily="34" charset="0"/>
                        </a:rPr>
                        <a:t>-mediat</a:t>
                      </a:r>
                    </a:p>
                  </a:txBody>
                  <a:tcPr anchor="ct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12700" cap="flat" cmpd="sng" algn="ctr">
                      <a:solidFill>
                        <a:schemeClr val="tx2"/>
                      </a:solidFill>
                      <a:prstDash val="dot"/>
                      <a:round/>
                      <a:headEnd type="none" w="med" len="med"/>
                      <a:tailEnd type="none" w="med" len="med"/>
                    </a:lnT>
                    <a:lnB w="3175" cap="flat" cmpd="sng" algn="ctr">
                      <a:noFill/>
                      <a:prstDash val="dot"/>
                      <a:round/>
                      <a:headEnd type="none" w="med" len="med"/>
                      <a:tailEnd type="none" w="med" len="med"/>
                    </a:lnB>
                    <a:solidFill>
                      <a:schemeClr val="accent2">
                        <a:alpha val="2000"/>
                      </a:schemeClr>
                    </a:solidFill>
                  </a:tcPr>
                </a:tc>
                <a:tc>
                  <a:txBody>
                    <a:bodyPr/>
                    <a:lstStyle/>
                    <a:p>
                      <a:pPr algn="ctr"/>
                      <a:r>
                        <a:rPr lang="fi-FI" sz="1200" b="1" dirty="0">
                          <a:solidFill>
                            <a:schemeClr val="tx2"/>
                          </a:solidFill>
                          <a:latin typeface="Neue Haas Unica W1G" panose="020B0504030206020203" pitchFamily="34" charset="0"/>
                        </a:rPr>
                        <a:t>Luonto, maa- ja metsätalous</a:t>
                      </a:r>
                    </a:p>
                  </a:txBody>
                  <a:tcPr anchor="ct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12700" cap="flat" cmpd="sng" algn="ctr">
                      <a:solidFill>
                        <a:schemeClr val="tx2"/>
                      </a:solidFill>
                      <a:prstDash val="dot"/>
                      <a:round/>
                      <a:headEnd type="none" w="med" len="med"/>
                      <a:tailEnd type="none" w="med" len="med"/>
                    </a:lnT>
                    <a:lnB w="3175" cap="flat" cmpd="sng" algn="ctr">
                      <a:noFill/>
                      <a:prstDash val="dot"/>
                      <a:round/>
                      <a:headEnd type="none" w="med" len="med"/>
                      <a:tailEnd type="none" w="med" len="med"/>
                    </a:lnB>
                    <a:solidFill>
                      <a:schemeClr val="accent2">
                        <a:alpha val="2000"/>
                      </a:schemeClr>
                    </a:solidFill>
                  </a:tcPr>
                </a:tc>
                <a:tc>
                  <a:txBody>
                    <a:bodyPr/>
                    <a:lstStyle/>
                    <a:p>
                      <a:pPr algn="ctr"/>
                      <a:r>
                        <a:rPr lang="fi-FI" sz="1200" b="1" dirty="0">
                          <a:solidFill>
                            <a:schemeClr val="tx2"/>
                          </a:solidFill>
                          <a:latin typeface="Neue Haas Unica W1G" panose="020B0504030206020203" pitchFamily="34" charset="0"/>
                        </a:rPr>
                        <a:t>Autot, moottoriajoneuvot ja kuljetus</a:t>
                      </a:r>
                    </a:p>
                  </a:txBody>
                  <a:tcPr anchor="ct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12700" cap="flat" cmpd="sng" algn="ctr">
                      <a:solidFill>
                        <a:schemeClr val="tx2"/>
                      </a:solidFill>
                      <a:prstDash val="dot"/>
                      <a:round/>
                      <a:headEnd type="none" w="med" len="med"/>
                      <a:tailEnd type="none" w="med" len="med"/>
                    </a:lnT>
                    <a:lnB w="3175" cap="flat" cmpd="sng" algn="ctr">
                      <a:noFill/>
                      <a:prstDash val="dot"/>
                      <a:round/>
                      <a:headEnd type="none" w="med" len="med"/>
                      <a:tailEnd type="none" w="med" len="med"/>
                    </a:lnB>
                    <a:solidFill>
                      <a:schemeClr val="accent2">
                        <a:alpha val="2000"/>
                      </a:schemeClr>
                    </a:solidFill>
                  </a:tcPr>
                </a:tc>
                <a:extLst>
                  <a:ext uri="{0D108BD9-81ED-4DB2-BD59-A6C34878D82A}">
                    <a16:rowId xmlns:a16="http://schemas.microsoft.com/office/drawing/2014/main" val="3091235876"/>
                  </a:ext>
                </a:extLst>
              </a:tr>
              <a:tr h="1054940">
                <a:tc>
                  <a:txBody>
                    <a:bodyPr/>
                    <a:lstStyle/>
                    <a:p>
                      <a:pPr algn="ctr"/>
                      <a:r>
                        <a:rPr lang="fi-FI" sz="1200" b="0" dirty="0">
                          <a:solidFill>
                            <a:schemeClr val="tx2"/>
                          </a:solidFill>
                          <a:latin typeface="Neue Haas Unica W1G" panose="020B0504030206020203" pitchFamily="34" charset="0"/>
                        </a:rPr>
                        <a:t>Kotona</a:t>
                      </a:r>
                    </a:p>
                    <a:p>
                      <a:pPr algn="ctr"/>
                      <a:r>
                        <a:rPr lang="fi-FI" sz="1200" b="0" dirty="0">
                          <a:solidFill>
                            <a:schemeClr val="tx2"/>
                          </a:solidFill>
                          <a:latin typeface="Neue Haas Unica W1G" panose="020B0504030206020203" pitchFamily="34" charset="0"/>
                        </a:rPr>
                        <a:t>Koti ja keittiö</a:t>
                      </a:r>
                    </a:p>
                    <a:p>
                      <a:pPr algn="ctr"/>
                      <a:r>
                        <a:rPr lang="fi-FI" sz="1200" b="0">
                          <a:solidFill>
                            <a:schemeClr val="tx2"/>
                          </a:solidFill>
                          <a:latin typeface="Neue Haas Unica W1G" panose="020B0504030206020203" pitchFamily="34" charset="0"/>
                        </a:rPr>
                        <a:t>Avotakka</a:t>
                      </a:r>
                      <a:endParaRPr lang="fi-FI" sz="1200" b="0" dirty="0">
                        <a:solidFill>
                          <a:schemeClr val="tx2"/>
                        </a:solidFill>
                        <a:latin typeface="Neue Haas Unica W1G" panose="020B0504030206020203" pitchFamily="34" charset="0"/>
                      </a:endParaRPr>
                    </a:p>
                  </a:txBody>
                  <a:tcP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12700" cap="flat" cmpd="sng" algn="ctr">
                      <a:noFill/>
                      <a:prstDash val="dot"/>
                      <a:round/>
                      <a:headEnd type="none" w="med" len="med"/>
                      <a:tailEnd type="none" w="med" len="med"/>
                    </a:lnT>
                    <a:lnB w="12700" cap="flat" cmpd="sng" algn="ctr">
                      <a:solidFill>
                        <a:schemeClr val="tx2"/>
                      </a:solidFill>
                      <a:prstDash val="dot"/>
                      <a:round/>
                      <a:headEnd type="none" w="med" len="med"/>
                      <a:tailEnd type="none" w="med" len="med"/>
                    </a:lnB>
                    <a:solidFill>
                      <a:schemeClr val="accent2">
                        <a:alpha val="2000"/>
                      </a:schemeClr>
                    </a:solidFill>
                  </a:tcPr>
                </a:tc>
                <a:tc>
                  <a:txBody>
                    <a:bodyPr/>
                    <a:lstStyle/>
                    <a:p>
                      <a:pPr algn="ctr"/>
                      <a:r>
                        <a:rPr lang="fi-FI" sz="1200" b="0" dirty="0">
                          <a:solidFill>
                            <a:schemeClr val="tx2"/>
                          </a:solidFill>
                          <a:latin typeface="Neue Haas Unica W1G" panose="020B0504030206020203" pitchFamily="34" charset="0"/>
                        </a:rPr>
                        <a:t>Kotiliesi</a:t>
                      </a:r>
                    </a:p>
                    <a:p>
                      <a:pPr algn="ctr"/>
                      <a:r>
                        <a:rPr lang="fi-FI" sz="1200" b="0" dirty="0">
                          <a:solidFill>
                            <a:schemeClr val="tx2"/>
                          </a:solidFill>
                          <a:latin typeface="Neue Haas Unica W1G" panose="020B0504030206020203" pitchFamily="34" charset="0"/>
                        </a:rPr>
                        <a:t>Me Naiset</a:t>
                      </a:r>
                    </a:p>
                    <a:p>
                      <a:pPr algn="ctr"/>
                      <a:r>
                        <a:rPr lang="fi-FI" sz="1200" b="0" dirty="0">
                          <a:solidFill>
                            <a:schemeClr val="tx2"/>
                          </a:solidFill>
                          <a:latin typeface="Neue Haas Unica W1G" panose="020B0504030206020203" pitchFamily="34" charset="0"/>
                        </a:rPr>
                        <a:t>Kodin Kuvalehti</a:t>
                      </a:r>
                    </a:p>
                  </a:txBody>
                  <a:tcP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3175" cap="flat" cmpd="sng" algn="ctr">
                      <a:noFill/>
                      <a:prstDash val="dot"/>
                      <a:round/>
                      <a:headEnd type="none" w="med" len="med"/>
                      <a:tailEnd type="none" w="med" len="med"/>
                    </a:lnT>
                    <a:lnB w="12700" cap="flat" cmpd="sng" algn="ctr">
                      <a:solidFill>
                        <a:schemeClr val="tx2"/>
                      </a:solidFill>
                      <a:prstDash val="dot"/>
                      <a:round/>
                      <a:headEnd type="none" w="med" len="med"/>
                      <a:tailEnd type="none" w="med" len="med"/>
                    </a:lnB>
                    <a:solidFill>
                      <a:schemeClr val="accent2">
                        <a:alpha val="2000"/>
                      </a:schemeClr>
                    </a:solidFill>
                  </a:tcPr>
                </a:tc>
                <a:tc>
                  <a:txBody>
                    <a:bodyPr/>
                    <a:lstStyle/>
                    <a:p>
                      <a:pPr algn="ctr"/>
                      <a:r>
                        <a:rPr lang="fi-FI" sz="1200" b="0" dirty="0">
                          <a:solidFill>
                            <a:schemeClr val="tx2"/>
                          </a:solidFill>
                          <a:latin typeface="Neue Haas Unica W1G" panose="020B0504030206020203" pitchFamily="34" charset="0"/>
                        </a:rPr>
                        <a:t>Soppa365</a:t>
                      </a:r>
                    </a:p>
                    <a:p>
                      <a:pPr algn="ctr"/>
                      <a:r>
                        <a:rPr lang="fi-FI" sz="1200" b="0" dirty="0">
                          <a:solidFill>
                            <a:schemeClr val="tx2"/>
                          </a:solidFill>
                          <a:latin typeface="Neue Haas Unica W1G" panose="020B0504030206020203" pitchFamily="34" charset="0"/>
                        </a:rPr>
                        <a:t>Maku</a:t>
                      </a:r>
                    </a:p>
                    <a:p>
                      <a:pPr algn="ctr"/>
                      <a:r>
                        <a:rPr lang="fi-FI" sz="1200" b="0" dirty="0">
                          <a:solidFill>
                            <a:schemeClr val="tx2"/>
                          </a:solidFill>
                          <a:latin typeface="Neue Haas Unica W1G" panose="020B0504030206020203" pitchFamily="34" charset="0"/>
                        </a:rPr>
                        <a:t>K-Ruoka</a:t>
                      </a:r>
                    </a:p>
                  </a:txBody>
                  <a:tcP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3175" cap="flat" cmpd="sng" algn="ctr">
                      <a:noFill/>
                      <a:prstDash val="dot"/>
                      <a:round/>
                      <a:headEnd type="none" w="med" len="med"/>
                      <a:tailEnd type="none" w="med" len="med"/>
                    </a:lnT>
                    <a:lnB w="12700" cap="flat" cmpd="sng" algn="ctr">
                      <a:solidFill>
                        <a:schemeClr val="tx2"/>
                      </a:solidFill>
                      <a:prstDash val="dot"/>
                      <a:round/>
                      <a:headEnd type="none" w="med" len="med"/>
                      <a:tailEnd type="none" w="med" len="med"/>
                    </a:lnB>
                    <a:solidFill>
                      <a:schemeClr val="accent2">
                        <a:alpha val="2000"/>
                      </a:schemeClr>
                    </a:solidFill>
                  </a:tcPr>
                </a:tc>
                <a:tc>
                  <a:txBody>
                    <a:bodyPr/>
                    <a:lstStyle/>
                    <a:p>
                      <a:pPr algn="ctr"/>
                      <a:r>
                        <a:rPr lang="fi-FI" sz="1200" b="0" dirty="0">
                          <a:solidFill>
                            <a:schemeClr val="tx2"/>
                          </a:solidFill>
                          <a:latin typeface="Neue Haas Unica W1G" panose="020B0504030206020203" pitchFamily="34" charset="0"/>
                        </a:rPr>
                        <a:t>Talouselämä</a:t>
                      </a:r>
                    </a:p>
                    <a:p>
                      <a:pPr algn="ctr"/>
                      <a:r>
                        <a:rPr lang="fi-FI" sz="1200" b="0" dirty="0">
                          <a:solidFill>
                            <a:schemeClr val="tx2"/>
                          </a:solidFill>
                          <a:latin typeface="Neue Haas Unica W1G" panose="020B0504030206020203" pitchFamily="34" charset="0"/>
                        </a:rPr>
                        <a:t>Tekniikka&amp;Talous</a:t>
                      </a:r>
                    </a:p>
                    <a:p>
                      <a:pPr algn="ctr"/>
                      <a:r>
                        <a:rPr lang="fi-FI" sz="1200" b="0" dirty="0">
                          <a:solidFill>
                            <a:schemeClr val="tx2"/>
                          </a:solidFill>
                          <a:latin typeface="Neue Haas Unica W1G" panose="020B0504030206020203" pitchFamily="34" charset="0"/>
                        </a:rPr>
                        <a:t>Arvopaperi</a:t>
                      </a:r>
                    </a:p>
                  </a:txBody>
                  <a:tcP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3175" cap="flat" cmpd="sng" algn="ctr">
                      <a:noFill/>
                      <a:prstDash val="dot"/>
                      <a:round/>
                      <a:headEnd type="none" w="med" len="med"/>
                      <a:tailEnd type="none" w="med" len="med"/>
                    </a:lnT>
                    <a:lnB w="12700" cap="flat" cmpd="sng" algn="ctr">
                      <a:solidFill>
                        <a:schemeClr val="tx2"/>
                      </a:solidFill>
                      <a:prstDash val="dot"/>
                      <a:round/>
                      <a:headEnd type="none" w="med" len="med"/>
                      <a:tailEnd type="none" w="med" len="med"/>
                    </a:lnB>
                    <a:solidFill>
                      <a:schemeClr val="accent2">
                        <a:alpha val="2000"/>
                      </a:schemeClr>
                    </a:solidFill>
                  </a:tcPr>
                </a:tc>
                <a:tc>
                  <a:txBody>
                    <a:bodyPr/>
                    <a:lstStyle/>
                    <a:p>
                      <a:pPr algn="ctr"/>
                      <a:r>
                        <a:rPr lang="fi-FI" sz="1200" b="0" dirty="0">
                          <a:solidFill>
                            <a:schemeClr val="tx2"/>
                          </a:solidFill>
                          <a:latin typeface="Neue Haas Unica W1G" panose="020B0504030206020203" pitchFamily="34" charset="0"/>
                        </a:rPr>
                        <a:t>Suomen Kuvalehti</a:t>
                      </a:r>
                    </a:p>
                    <a:p>
                      <a:pPr algn="ctr"/>
                      <a:r>
                        <a:rPr lang="fi-FI" sz="1200" b="0" dirty="0">
                          <a:solidFill>
                            <a:schemeClr val="tx2"/>
                          </a:solidFill>
                          <a:latin typeface="Neue Haas Unica W1G" panose="020B0504030206020203" pitchFamily="34" charset="0"/>
                        </a:rPr>
                        <a:t>Image</a:t>
                      </a:r>
                    </a:p>
                    <a:p>
                      <a:pPr algn="ctr"/>
                      <a:r>
                        <a:rPr lang="fi-FI" sz="1200" b="0" dirty="0">
                          <a:solidFill>
                            <a:schemeClr val="tx2"/>
                          </a:solidFill>
                          <a:latin typeface="Neue Haas Unica W1G" panose="020B0504030206020203" pitchFamily="34" charset="0"/>
                        </a:rPr>
                        <a:t>Apu</a:t>
                      </a:r>
                    </a:p>
                  </a:txBody>
                  <a:tcP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3175" cap="flat" cmpd="sng" algn="ctr">
                      <a:noFill/>
                      <a:prstDash val="dot"/>
                      <a:round/>
                      <a:headEnd type="none" w="med" len="med"/>
                      <a:tailEnd type="none" w="med" len="med"/>
                    </a:lnT>
                    <a:lnB w="12700" cap="flat" cmpd="sng" algn="ctr">
                      <a:solidFill>
                        <a:schemeClr val="tx2"/>
                      </a:solidFill>
                      <a:prstDash val="dot"/>
                      <a:round/>
                      <a:headEnd type="none" w="med" len="med"/>
                      <a:tailEnd type="none" w="med" len="med"/>
                    </a:lnB>
                    <a:solidFill>
                      <a:schemeClr val="accent2">
                        <a:alpha val="2000"/>
                      </a:schemeClr>
                    </a:solidFill>
                  </a:tcPr>
                </a:tc>
                <a:tc>
                  <a:txBody>
                    <a:bodyPr/>
                    <a:lstStyle/>
                    <a:p>
                      <a:pPr algn="ctr"/>
                      <a:r>
                        <a:rPr lang="fi-FI" sz="1200" b="0" dirty="0">
                          <a:solidFill>
                            <a:schemeClr val="tx2"/>
                          </a:solidFill>
                          <a:latin typeface="Neue Haas Unica W1G" panose="020B0504030206020203" pitchFamily="34" charset="0"/>
                        </a:rPr>
                        <a:t>Suomen Luonto</a:t>
                      </a:r>
                    </a:p>
                    <a:p>
                      <a:pPr algn="ctr"/>
                      <a:r>
                        <a:rPr lang="fi-FI" sz="1200" b="0" dirty="0" err="1">
                          <a:solidFill>
                            <a:schemeClr val="tx2"/>
                          </a:solidFill>
                          <a:latin typeface="Neue Haas Unica W1G" panose="020B0504030206020203" pitchFamily="34" charset="0"/>
                        </a:rPr>
                        <a:t>Metsätrans</a:t>
                      </a:r>
                      <a:endParaRPr lang="fi-FI" sz="1200" b="0" dirty="0">
                        <a:solidFill>
                          <a:schemeClr val="tx2"/>
                        </a:solidFill>
                        <a:latin typeface="Neue Haas Unica W1G" panose="020B0504030206020203" pitchFamily="34" charset="0"/>
                      </a:endParaRPr>
                    </a:p>
                    <a:p>
                      <a:pPr algn="ctr"/>
                      <a:r>
                        <a:rPr lang="fi-FI" sz="1200" b="0" dirty="0">
                          <a:solidFill>
                            <a:schemeClr val="tx2"/>
                          </a:solidFill>
                          <a:latin typeface="Neue Haas Unica W1G" panose="020B0504030206020203" pitchFamily="34" charset="0"/>
                        </a:rPr>
                        <a:t>Metsälehti</a:t>
                      </a:r>
                    </a:p>
                  </a:txBody>
                  <a:tcP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3175" cap="flat" cmpd="sng" algn="ctr">
                      <a:noFill/>
                      <a:prstDash val="dot"/>
                      <a:round/>
                      <a:headEnd type="none" w="med" len="med"/>
                      <a:tailEnd type="none" w="med" len="med"/>
                    </a:lnT>
                    <a:lnB w="12700" cap="flat" cmpd="sng" algn="ctr">
                      <a:solidFill>
                        <a:schemeClr val="tx2"/>
                      </a:solidFill>
                      <a:prstDash val="dot"/>
                      <a:round/>
                      <a:headEnd type="none" w="med" len="med"/>
                      <a:tailEnd type="none" w="med" len="med"/>
                    </a:lnB>
                    <a:solidFill>
                      <a:schemeClr val="accent2">
                        <a:alpha val="2000"/>
                      </a:schemeClr>
                    </a:solidFill>
                  </a:tcPr>
                </a:tc>
                <a:tc>
                  <a:txBody>
                    <a:bodyPr/>
                    <a:lstStyle/>
                    <a:p>
                      <a:pPr algn="ctr"/>
                      <a:r>
                        <a:rPr lang="fi-FI" sz="1200" b="0" dirty="0">
                          <a:solidFill>
                            <a:schemeClr val="tx2"/>
                          </a:solidFill>
                          <a:latin typeface="Neue Haas Unica W1G" panose="020B0504030206020203" pitchFamily="34" charset="0"/>
                        </a:rPr>
                        <a:t>Tekniikan Maailma</a:t>
                      </a:r>
                    </a:p>
                    <a:p>
                      <a:pPr algn="ctr"/>
                      <a:r>
                        <a:rPr lang="fi-FI" sz="1200" b="0" dirty="0" err="1">
                          <a:solidFill>
                            <a:schemeClr val="tx2"/>
                          </a:solidFill>
                          <a:latin typeface="Neue Haas Unica W1G" panose="020B0504030206020203" pitchFamily="34" charset="0"/>
                        </a:rPr>
                        <a:t>GTi</a:t>
                      </a:r>
                      <a:r>
                        <a:rPr lang="fi-FI" sz="1200" b="0" dirty="0">
                          <a:solidFill>
                            <a:schemeClr val="tx2"/>
                          </a:solidFill>
                          <a:latin typeface="Neue Haas Unica W1G" panose="020B0504030206020203" pitchFamily="34" charset="0"/>
                        </a:rPr>
                        <a:t>-Magazine</a:t>
                      </a:r>
                    </a:p>
                    <a:p>
                      <a:pPr algn="ctr"/>
                      <a:r>
                        <a:rPr lang="fi-FI" sz="1200" b="0" dirty="0">
                          <a:solidFill>
                            <a:schemeClr val="tx2"/>
                          </a:solidFill>
                          <a:latin typeface="Neue Haas Unica W1G" panose="020B0504030206020203" pitchFamily="34" charset="0"/>
                        </a:rPr>
                        <a:t>Konepörssi</a:t>
                      </a:r>
                    </a:p>
                  </a:txBody>
                  <a:tcP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3175" cap="flat" cmpd="sng" algn="ctr">
                      <a:noFill/>
                      <a:prstDash val="dot"/>
                      <a:round/>
                      <a:headEnd type="none" w="med" len="med"/>
                      <a:tailEnd type="none" w="med" len="med"/>
                    </a:lnT>
                    <a:lnB w="12700" cap="flat" cmpd="sng" algn="ctr">
                      <a:solidFill>
                        <a:schemeClr val="tx2"/>
                      </a:solidFill>
                      <a:prstDash val="dot"/>
                      <a:round/>
                      <a:headEnd type="none" w="med" len="med"/>
                      <a:tailEnd type="none" w="med" len="med"/>
                    </a:lnB>
                    <a:solidFill>
                      <a:schemeClr val="accent2">
                        <a:alpha val="2000"/>
                      </a:schemeClr>
                    </a:solidFill>
                  </a:tcPr>
                </a:tc>
                <a:extLst>
                  <a:ext uri="{0D108BD9-81ED-4DB2-BD59-A6C34878D82A}">
                    <a16:rowId xmlns:a16="http://schemas.microsoft.com/office/drawing/2014/main" val="836518207"/>
                  </a:ext>
                </a:extLst>
              </a:tr>
              <a:tr h="591980">
                <a:tc>
                  <a:txBody>
                    <a:bodyPr/>
                    <a:lstStyle/>
                    <a:p>
                      <a:pPr algn="ctr"/>
                      <a:r>
                        <a:rPr lang="fi-FI" sz="1200" b="1" dirty="0">
                          <a:solidFill>
                            <a:schemeClr val="tx2"/>
                          </a:solidFill>
                          <a:latin typeface="Neue Haas Unica W1G" panose="020B0504030206020203" pitchFamily="34" charset="0"/>
                        </a:rPr>
                        <a:t>Kauppa, pankki ja palvelut</a:t>
                      </a:r>
                    </a:p>
                  </a:txBody>
                  <a:tcPr anchor="ct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12700" cap="flat" cmpd="sng" algn="ctr">
                      <a:solidFill>
                        <a:schemeClr val="tx2"/>
                      </a:solidFill>
                      <a:prstDash val="dot"/>
                      <a:round/>
                      <a:headEnd type="none" w="med" len="med"/>
                      <a:tailEnd type="none" w="med" len="med"/>
                    </a:lnT>
                    <a:lnB w="3175" cap="flat" cmpd="sng" algn="ctr">
                      <a:noFill/>
                      <a:prstDash val="dot"/>
                      <a:round/>
                      <a:headEnd type="none" w="med" len="med"/>
                      <a:tailEnd type="none" w="med" len="med"/>
                    </a:lnB>
                    <a:solidFill>
                      <a:schemeClr val="accent2">
                        <a:alpha val="2000"/>
                      </a:schemeClr>
                    </a:solidFill>
                  </a:tcPr>
                </a:tc>
                <a:tc>
                  <a:txBody>
                    <a:bodyPr/>
                    <a:lstStyle/>
                    <a:p>
                      <a:pPr algn="ctr"/>
                      <a:r>
                        <a:rPr lang="fi-FI" sz="1200" b="1" dirty="0">
                          <a:solidFill>
                            <a:schemeClr val="tx2"/>
                          </a:solidFill>
                          <a:latin typeface="Neue Haas Unica W1G" panose="020B0504030206020203" pitchFamily="34" charset="0"/>
                        </a:rPr>
                        <a:t>Lapset ja nuoret</a:t>
                      </a:r>
                    </a:p>
                  </a:txBody>
                  <a:tcPr anchor="ct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12700" cap="flat" cmpd="sng" algn="ctr">
                      <a:solidFill>
                        <a:schemeClr val="tx2"/>
                      </a:solidFill>
                      <a:prstDash val="dot"/>
                      <a:round/>
                      <a:headEnd type="none" w="med" len="med"/>
                      <a:tailEnd type="none" w="med" len="med"/>
                    </a:lnT>
                    <a:lnB w="3175" cap="flat" cmpd="sng" algn="ctr">
                      <a:noFill/>
                      <a:prstDash val="dot"/>
                      <a:round/>
                      <a:headEnd type="none" w="med" len="med"/>
                      <a:tailEnd type="none" w="med" len="med"/>
                    </a:lnB>
                    <a:solidFill>
                      <a:schemeClr val="accent2">
                        <a:alpha val="2000"/>
                      </a:schemeClr>
                    </a:solidFill>
                  </a:tcPr>
                </a:tc>
                <a:tc>
                  <a:txBody>
                    <a:bodyPr/>
                    <a:lstStyle/>
                    <a:p>
                      <a:pPr algn="ctr"/>
                      <a:r>
                        <a:rPr lang="fi-FI" sz="1200" b="1" dirty="0">
                          <a:solidFill>
                            <a:schemeClr val="tx2"/>
                          </a:solidFill>
                          <a:latin typeface="Neue Haas Unica W1G" panose="020B0504030206020203" pitchFamily="34" charset="0"/>
                        </a:rPr>
                        <a:t>Hyvinvointi, terveys, liikunta</a:t>
                      </a:r>
                    </a:p>
                  </a:txBody>
                  <a:tcPr anchor="ct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12700" cap="flat" cmpd="sng" algn="ctr">
                      <a:solidFill>
                        <a:schemeClr val="tx2"/>
                      </a:solidFill>
                      <a:prstDash val="dot"/>
                      <a:round/>
                      <a:headEnd type="none" w="med" len="med"/>
                      <a:tailEnd type="none" w="med" len="med"/>
                    </a:lnT>
                    <a:lnB w="3175" cap="flat" cmpd="sng" algn="ctr">
                      <a:noFill/>
                      <a:prstDash val="dot"/>
                      <a:round/>
                      <a:headEnd type="none" w="med" len="med"/>
                      <a:tailEnd type="none" w="med" len="med"/>
                    </a:lnB>
                    <a:solidFill>
                      <a:schemeClr val="accent2">
                        <a:alpha val="2000"/>
                      </a:schemeClr>
                    </a:solidFill>
                  </a:tcPr>
                </a:tc>
                <a:tc>
                  <a:txBody>
                    <a:bodyPr/>
                    <a:lstStyle/>
                    <a:p>
                      <a:pPr algn="ctr"/>
                      <a:r>
                        <a:rPr lang="fi-FI" sz="1200" b="1" dirty="0">
                          <a:solidFill>
                            <a:schemeClr val="tx2"/>
                          </a:solidFill>
                          <a:latin typeface="Neue Haas Unica W1G" panose="020B0504030206020203" pitchFamily="34" charset="0"/>
                        </a:rPr>
                        <a:t>TV ja viihde</a:t>
                      </a:r>
                    </a:p>
                  </a:txBody>
                  <a:tcPr anchor="ct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12700" cap="flat" cmpd="sng" algn="ctr">
                      <a:solidFill>
                        <a:schemeClr val="tx2"/>
                      </a:solidFill>
                      <a:prstDash val="dot"/>
                      <a:round/>
                      <a:headEnd type="none" w="med" len="med"/>
                      <a:tailEnd type="none" w="med" len="med"/>
                    </a:lnT>
                    <a:lnB w="3175" cap="flat" cmpd="sng" algn="ctr">
                      <a:noFill/>
                      <a:prstDash val="dot"/>
                      <a:round/>
                      <a:headEnd type="none" w="med" len="med"/>
                      <a:tailEnd type="none" w="med" len="med"/>
                    </a:lnB>
                    <a:solidFill>
                      <a:schemeClr val="accent2">
                        <a:alpha val="2000"/>
                      </a:schemeClr>
                    </a:solidFill>
                  </a:tcPr>
                </a:tc>
                <a:tc>
                  <a:txBody>
                    <a:bodyPr/>
                    <a:lstStyle/>
                    <a:p>
                      <a:pPr algn="ctr"/>
                      <a:r>
                        <a:rPr lang="fi-FI" sz="1200" b="1" dirty="0">
                          <a:solidFill>
                            <a:schemeClr val="tx2"/>
                          </a:solidFill>
                          <a:latin typeface="Neue Haas Unica W1G" panose="020B0504030206020203" pitchFamily="34" charset="0"/>
                        </a:rPr>
                        <a:t>Tiede ja opiskelu</a:t>
                      </a:r>
                    </a:p>
                  </a:txBody>
                  <a:tcPr anchor="ct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12700" cap="flat" cmpd="sng" algn="ctr">
                      <a:solidFill>
                        <a:schemeClr val="tx2"/>
                      </a:solidFill>
                      <a:prstDash val="dot"/>
                      <a:round/>
                      <a:headEnd type="none" w="med" len="med"/>
                      <a:tailEnd type="none" w="med" len="med"/>
                    </a:lnT>
                    <a:lnB w="3175" cap="flat" cmpd="sng" algn="ctr">
                      <a:noFill/>
                      <a:prstDash val="dot"/>
                      <a:round/>
                      <a:headEnd type="none" w="med" len="med"/>
                      <a:tailEnd type="none" w="med" len="med"/>
                    </a:lnB>
                    <a:solidFill>
                      <a:schemeClr val="accent2">
                        <a:alpha val="2000"/>
                      </a:schemeClr>
                    </a:solidFill>
                  </a:tcPr>
                </a:tc>
                <a:tc>
                  <a:txBody>
                    <a:bodyPr/>
                    <a:lstStyle/>
                    <a:p>
                      <a:pPr algn="ctr"/>
                      <a:r>
                        <a:rPr lang="fi-FI" sz="1200" b="1" dirty="0">
                          <a:solidFill>
                            <a:schemeClr val="tx2"/>
                          </a:solidFill>
                          <a:latin typeface="Neue Haas Unica W1G" panose="020B0504030206020203" pitchFamily="34" charset="0"/>
                        </a:rPr>
                        <a:t>Potilaat ja terveydenhuolto </a:t>
                      </a:r>
                    </a:p>
                  </a:txBody>
                  <a:tcPr anchor="ct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12700" cap="flat" cmpd="sng" algn="ctr">
                      <a:solidFill>
                        <a:schemeClr val="tx2"/>
                      </a:solidFill>
                      <a:prstDash val="dot"/>
                      <a:round/>
                      <a:headEnd type="none" w="med" len="med"/>
                      <a:tailEnd type="none" w="med" len="med"/>
                    </a:lnT>
                    <a:lnB w="3175" cap="flat" cmpd="sng" algn="ctr">
                      <a:noFill/>
                      <a:prstDash val="dot"/>
                      <a:round/>
                      <a:headEnd type="none" w="med" len="med"/>
                      <a:tailEnd type="none" w="med" len="med"/>
                    </a:lnB>
                    <a:solidFill>
                      <a:schemeClr val="accent2">
                        <a:alpha val="2000"/>
                      </a:schemeClr>
                    </a:solidFill>
                  </a:tcPr>
                </a:tc>
                <a:tc>
                  <a:txBody>
                    <a:bodyPr/>
                    <a:lstStyle/>
                    <a:p>
                      <a:pPr algn="ctr"/>
                      <a:r>
                        <a:rPr lang="fi-FI" sz="1200" b="1" dirty="0">
                          <a:solidFill>
                            <a:schemeClr val="tx2"/>
                          </a:solidFill>
                          <a:latin typeface="Neue Haas Unica W1G" panose="020B0504030206020203" pitchFamily="34" charset="0"/>
                        </a:rPr>
                        <a:t>Askartelu ja käsityöt </a:t>
                      </a:r>
                    </a:p>
                  </a:txBody>
                  <a:tcPr anchor="ct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12700" cap="flat" cmpd="sng" algn="ctr">
                      <a:solidFill>
                        <a:schemeClr val="tx2"/>
                      </a:solidFill>
                      <a:prstDash val="dot"/>
                      <a:round/>
                      <a:headEnd type="none" w="med" len="med"/>
                      <a:tailEnd type="none" w="med" len="med"/>
                    </a:lnT>
                    <a:lnB w="3175" cap="flat" cmpd="sng" algn="ctr">
                      <a:noFill/>
                      <a:prstDash val="dot"/>
                      <a:round/>
                      <a:headEnd type="none" w="med" len="med"/>
                      <a:tailEnd type="none" w="med" len="med"/>
                    </a:lnB>
                    <a:solidFill>
                      <a:schemeClr val="accent2">
                        <a:alpha val="2000"/>
                      </a:schemeClr>
                    </a:solidFill>
                  </a:tcPr>
                </a:tc>
                <a:extLst>
                  <a:ext uri="{0D108BD9-81ED-4DB2-BD59-A6C34878D82A}">
                    <a16:rowId xmlns:a16="http://schemas.microsoft.com/office/drawing/2014/main" val="184773136"/>
                  </a:ext>
                </a:extLst>
              </a:tr>
              <a:tr h="1099697">
                <a:tc>
                  <a:txBody>
                    <a:bodyPr/>
                    <a:lstStyle/>
                    <a:p>
                      <a:pPr algn="ctr"/>
                      <a:r>
                        <a:rPr lang="fi-FI" sz="1200" b="0" dirty="0">
                          <a:solidFill>
                            <a:schemeClr val="tx2"/>
                          </a:solidFill>
                          <a:latin typeface="Neue Haas Unica W1G" panose="020B0504030206020203" pitchFamily="34" charset="0"/>
                        </a:rPr>
                        <a:t>Yhteishyvä</a:t>
                      </a:r>
                    </a:p>
                    <a:p>
                      <a:pPr algn="ctr"/>
                      <a:r>
                        <a:rPr lang="fi-FI" sz="1200" b="0" dirty="0">
                          <a:solidFill>
                            <a:schemeClr val="tx2"/>
                          </a:solidFill>
                          <a:latin typeface="Neue Haas Unica W1G" panose="020B0504030206020203" pitchFamily="34" charset="0"/>
                        </a:rPr>
                        <a:t>Pirkka</a:t>
                      </a:r>
                    </a:p>
                    <a:p>
                      <a:pPr algn="ctr"/>
                      <a:r>
                        <a:rPr lang="fi-FI" sz="1200" b="0" dirty="0">
                          <a:solidFill>
                            <a:schemeClr val="tx2"/>
                          </a:solidFill>
                          <a:latin typeface="Neue Haas Unica W1G" panose="020B0504030206020203" pitchFamily="34" charset="0"/>
                        </a:rPr>
                        <a:t>Pinni</a:t>
                      </a:r>
                    </a:p>
                  </a:txBody>
                  <a:tcP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3175" cap="flat" cmpd="sng" algn="ctr">
                      <a:noFill/>
                      <a:prstDash val="dot"/>
                      <a:round/>
                      <a:headEnd type="none" w="med" len="med"/>
                      <a:tailEnd type="none" w="med" len="med"/>
                    </a:lnT>
                    <a:lnB w="12700" cap="flat" cmpd="sng" algn="ctr">
                      <a:solidFill>
                        <a:schemeClr val="tx2"/>
                      </a:solidFill>
                      <a:prstDash val="dot"/>
                      <a:round/>
                      <a:headEnd type="none" w="med" len="med"/>
                      <a:tailEnd type="none" w="med" len="med"/>
                    </a:lnB>
                    <a:solidFill>
                      <a:schemeClr val="accent2">
                        <a:alpha val="2000"/>
                      </a:schemeClr>
                    </a:solidFill>
                  </a:tcPr>
                </a:tc>
                <a:tc>
                  <a:txBody>
                    <a:bodyPr/>
                    <a:lstStyle/>
                    <a:p>
                      <a:pPr algn="ctr"/>
                      <a:r>
                        <a:rPr lang="fi-FI" sz="1200" b="0" dirty="0">
                          <a:solidFill>
                            <a:schemeClr val="tx2"/>
                          </a:solidFill>
                          <a:latin typeface="Neue Haas Unica W1G" panose="020B0504030206020203" pitchFamily="34" charset="0"/>
                        </a:rPr>
                        <a:t>Aku Ankka</a:t>
                      </a:r>
                    </a:p>
                    <a:p>
                      <a:pPr algn="ctr"/>
                      <a:r>
                        <a:rPr lang="fi-FI" sz="1200" b="0" dirty="0">
                          <a:solidFill>
                            <a:schemeClr val="tx2"/>
                          </a:solidFill>
                          <a:latin typeface="Neue Haas Unica W1G" panose="020B0504030206020203" pitchFamily="34" charset="0"/>
                        </a:rPr>
                        <a:t>Koululainen</a:t>
                      </a:r>
                    </a:p>
                    <a:p>
                      <a:pPr algn="ctr"/>
                      <a:r>
                        <a:rPr lang="fi-FI" sz="1200" b="0" dirty="0">
                          <a:solidFill>
                            <a:schemeClr val="tx2"/>
                          </a:solidFill>
                          <a:latin typeface="Neue Haas Unica W1G" panose="020B0504030206020203" pitchFamily="34" charset="0"/>
                        </a:rPr>
                        <a:t>Lastenkirkko</a:t>
                      </a:r>
                    </a:p>
                  </a:txBody>
                  <a:tcP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3175" cap="flat" cmpd="sng" algn="ctr">
                      <a:noFill/>
                      <a:prstDash val="dot"/>
                      <a:round/>
                      <a:headEnd type="none" w="med" len="med"/>
                      <a:tailEnd type="none" w="med" len="med"/>
                    </a:lnT>
                    <a:lnB w="12700" cap="flat" cmpd="sng" algn="ctr">
                      <a:solidFill>
                        <a:schemeClr val="tx2"/>
                      </a:solidFill>
                      <a:prstDash val="dot"/>
                      <a:round/>
                      <a:headEnd type="none" w="med" len="med"/>
                      <a:tailEnd type="none" w="med" len="med"/>
                    </a:lnB>
                    <a:solidFill>
                      <a:schemeClr val="accent2">
                        <a:alpha val="2000"/>
                      </a:schemeClr>
                    </a:solidFill>
                  </a:tcPr>
                </a:tc>
                <a:tc>
                  <a:txBody>
                    <a:bodyPr/>
                    <a:lstStyle/>
                    <a:p>
                      <a:pPr algn="ctr"/>
                      <a:r>
                        <a:rPr lang="fi-FI" sz="1200" b="0" dirty="0">
                          <a:solidFill>
                            <a:schemeClr val="tx2"/>
                          </a:solidFill>
                          <a:latin typeface="Neue Haas Unica W1G" panose="020B0504030206020203" pitchFamily="34" charset="0"/>
                        </a:rPr>
                        <a:t>Kauneus &amp; Terveys</a:t>
                      </a:r>
                    </a:p>
                    <a:p>
                      <a:pPr algn="ctr"/>
                      <a:r>
                        <a:rPr lang="fi-FI" sz="1200" b="0" dirty="0">
                          <a:solidFill>
                            <a:schemeClr val="tx2"/>
                          </a:solidFill>
                          <a:latin typeface="Neue Haas Unica W1G" panose="020B0504030206020203" pitchFamily="34" charset="0"/>
                        </a:rPr>
                        <a:t>Voi hyvin</a:t>
                      </a:r>
                    </a:p>
                    <a:p>
                      <a:pPr algn="ctr"/>
                      <a:r>
                        <a:rPr lang="fi-FI" sz="1200" b="0" dirty="0">
                          <a:solidFill>
                            <a:schemeClr val="tx2"/>
                          </a:solidFill>
                          <a:latin typeface="Neue Haas Unica W1G" panose="020B0504030206020203" pitchFamily="34" charset="0"/>
                        </a:rPr>
                        <a:t>Hyvä Terveys</a:t>
                      </a:r>
                    </a:p>
                  </a:txBody>
                  <a:tcP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3175" cap="flat" cmpd="sng" algn="ctr">
                      <a:noFill/>
                      <a:prstDash val="dot"/>
                      <a:round/>
                      <a:headEnd type="none" w="med" len="med"/>
                      <a:tailEnd type="none" w="med" len="med"/>
                    </a:lnT>
                    <a:lnB w="12700" cap="flat" cmpd="sng" algn="ctr">
                      <a:solidFill>
                        <a:schemeClr val="tx2"/>
                      </a:solidFill>
                      <a:prstDash val="dot"/>
                      <a:round/>
                      <a:headEnd type="none" w="med" len="med"/>
                      <a:tailEnd type="none" w="med" len="med"/>
                    </a:lnB>
                    <a:solidFill>
                      <a:schemeClr val="accent2">
                        <a:alpha val="2000"/>
                      </a:schemeClr>
                    </a:solidFill>
                  </a:tcPr>
                </a:tc>
                <a:tc>
                  <a:txBody>
                    <a:bodyPr/>
                    <a:lstStyle/>
                    <a:p>
                      <a:pPr algn="ctr"/>
                      <a:r>
                        <a:rPr lang="fi-FI" sz="1200" b="0" dirty="0">
                          <a:solidFill>
                            <a:schemeClr val="tx2"/>
                          </a:solidFill>
                          <a:latin typeface="Neue Haas Unica W1G" panose="020B0504030206020203" pitchFamily="34" charset="0"/>
                        </a:rPr>
                        <a:t>Seiska</a:t>
                      </a:r>
                    </a:p>
                    <a:p>
                      <a:pPr algn="ctr"/>
                      <a:r>
                        <a:rPr lang="fi-FI" sz="1200" b="0" dirty="0">
                          <a:solidFill>
                            <a:schemeClr val="tx2"/>
                          </a:solidFill>
                          <a:latin typeface="Neue Haas Unica W1G" panose="020B0504030206020203" pitchFamily="34" charset="0"/>
                        </a:rPr>
                        <a:t>Katso</a:t>
                      </a:r>
                    </a:p>
                    <a:p>
                      <a:pPr algn="ctr"/>
                      <a:r>
                        <a:rPr lang="fi-FI" sz="1200" b="0" dirty="0">
                          <a:solidFill>
                            <a:schemeClr val="tx2"/>
                          </a:solidFill>
                          <a:latin typeface="Neue Haas Unica W1G" panose="020B0504030206020203" pitchFamily="34" charset="0"/>
                        </a:rPr>
                        <a:t>Hymy</a:t>
                      </a:r>
                    </a:p>
                  </a:txBody>
                  <a:tcP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3175" cap="flat" cmpd="sng" algn="ctr">
                      <a:noFill/>
                      <a:prstDash val="dot"/>
                      <a:round/>
                      <a:headEnd type="none" w="med" len="med"/>
                      <a:tailEnd type="none" w="med" len="med"/>
                    </a:lnT>
                    <a:lnB w="12700" cap="flat" cmpd="sng" algn="ctr">
                      <a:solidFill>
                        <a:schemeClr val="tx2"/>
                      </a:solidFill>
                      <a:prstDash val="dot"/>
                      <a:round/>
                      <a:headEnd type="none" w="med" len="med"/>
                      <a:tailEnd type="none" w="med" len="med"/>
                    </a:lnB>
                    <a:solidFill>
                      <a:schemeClr val="accent2">
                        <a:alpha val="2000"/>
                      </a:schemeClr>
                    </a:solidFill>
                  </a:tcPr>
                </a:tc>
                <a:tc>
                  <a:txBody>
                    <a:bodyPr/>
                    <a:lstStyle/>
                    <a:p>
                      <a:pPr algn="ctr"/>
                      <a:r>
                        <a:rPr lang="fi-FI" sz="1200" b="0" dirty="0">
                          <a:solidFill>
                            <a:schemeClr val="tx2"/>
                          </a:solidFill>
                          <a:latin typeface="Neue Haas Unica W1G" panose="020B0504030206020203" pitchFamily="34" charset="0"/>
                        </a:rPr>
                        <a:t>Tiede</a:t>
                      </a:r>
                    </a:p>
                    <a:p>
                      <a:pPr algn="ctr"/>
                      <a:r>
                        <a:rPr lang="fi-FI" sz="1200" b="0" dirty="0">
                          <a:solidFill>
                            <a:schemeClr val="tx2"/>
                          </a:solidFill>
                          <a:latin typeface="Neue Haas Unica W1G" panose="020B0504030206020203" pitchFamily="34" charset="0"/>
                        </a:rPr>
                        <a:t>Tieteen Kuvalehti Historia</a:t>
                      </a:r>
                    </a:p>
                    <a:p>
                      <a:pPr algn="ctr"/>
                      <a:r>
                        <a:rPr lang="fi-FI" sz="1200" b="0" dirty="0">
                          <a:solidFill>
                            <a:schemeClr val="tx2"/>
                          </a:solidFill>
                          <a:latin typeface="Neue Haas Unica W1G" panose="020B0504030206020203" pitchFamily="34" charset="0"/>
                        </a:rPr>
                        <a:t>Tieteen Kuvalehti</a:t>
                      </a:r>
                    </a:p>
                  </a:txBody>
                  <a:tcP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3175" cap="flat" cmpd="sng" algn="ctr">
                      <a:noFill/>
                      <a:prstDash val="dot"/>
                      <a:round/>
                      <a:headEnd type="none" w="med" len="med"/>
                      <a:tailEnd type="none" w="med" len="med"/>
                    </a:lnT>
                    <a:lnB w="12700" cap="flat" cmpd="sng" algn="ctr">
                      <a:solidFill>
                        <a:schemeClr val="tx2"/>
                      </a:solidFill>
                      <a:prstDash val="dot"/>
                      <a:round/>
                      <a:headEnd type="none" w="med" len="med"/>
                      <a:tailEnd type="none" w="med" len="med"/>
                    </a:lnB>
                    <a:solidFill>
                      <a:schemeClr val="accent2">
                        <a:alpha val="2000"/>
                      </a:schemeClr>
                    </a:solidFill>
                  </a:tcPr>
                </a:tc>
                <a:tc>
                  <a:txBody>
                    <a:bodyPr/>
                    <a:lstStyle/>
                    <a:p>
                      <a:pPr algn="ctr"/>
                      <a:r>
                        <a:rPr lang="fi-FI" sz="1200" b="0" dirty="0">
                          <a:solidFill>
                            <a:schemeClr val="tx2"/>
                          </a:solidFill>
                          <a:latin typeface="Neue Haas Unica W1G" panose="020B0504030206020203" pitchFamily="34" charset="0"/>
                        </a:rPr>
                        <a:t>Tehy-lehti</a:t>
                      </a:r>
                    </a:p>
                    <a:p>
                      <a:pPr algn="ctr"/>
                      <a:r>
                        <a:rPr lang="fi-FI" sz="1200" b="0" dirty="0">
                          <a:solidFill>
                            <a:schemeClr val="tx2"/>
                          </a:solidFill>
                          <a:latin typeface="Neue Haas Unica W1G" panose="020B0504030206020203" pitchFamily="34" charset="0"/>
                        </a:rPr>
                        <a:t>Potilaan Lääkärilehti</a:t>
                      </a:r>
                    </a:p>
                    <a:p>
                      <a:pPr algn="ctr"/>
                      <a:r>
                        <a:rPr lang="fi-FI" sz="1200" b="0" dirty="0">
                          <a:solidFill>
                            <a:schemeClr val="tx2"/>
                          </a:solidFill>
                          <a:latin typeface="Neue Haas Unica W1G" panose="020B0504030206020203" pitchFamily="34" charset="0"/>
                        </a:rPr>
                        <a:t>Suomen Lääkärilehti</a:t>
                      </a:r>
                    </a:p>
                  </a:txBody>
                  <a:tcP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3175" cap="flat" cmpd="sng" algn="ctr">
                      <a:noFill/>
                      <a:prstDash val="dot"/>
                      <a:round/>
                      <a:headEnd type="none" w="med" len="med"/>
                      <a:tailEnd type="none" w="med" len="med"/>
                    </a:lnT>
                    <a:lnB w="12700" cap="flat" cmpd="sng" algn="ctr">
                      <a:solidFill>
                        <a:schemeClr val="tx2"/>
                      </a:solidFill>
                      <a:prstDash val="dot"/>
                      <a:round/>
                      <a:headEnd type="none" w="med" len="med"/>
                      <a:tailEnd type="none" w="med" len="med"/>
                    </a:lnB>
                    <a:solidFill>
                      <a:schemeClr val="accent2">
                        <a:alpha val="2000"/>
                      </a:schemeClr>
                    </a:solidFill>
                  </a:tcPr>
                </a:tc>
                <a:tc>
                  <a:txBody>
                    <a:bodyPr/>
                    <a:lstStyle/>
                    <a:p>
                      <a:pPr algn="ctr"/>
                      <a:r>
                        <a:rPr lang="fi-FI" sz="1200" b="0" dirty="0">
                          <a:solidFill>
                            <a:schemeClr val="tx2"/>
                          </a:solidFill>
                          <a:latin typeface="Neue Haas Unica W1G" panose="020B0504030206020203" pitchFamily="34" charset="0"/>
                        </a:rPr>
                        <a:t>Suuri Käsityö</a:t>
                      </a:r>
                    </a:p>
                    <a:p>
                      <a:pPr algn="ctr"/>
                      <a:r>
                        <a:rPr lang="fi-FI" sz="1200" b="0" dirty="0">
                          <a:solidFill>
                            <a:schemeClr val="tx2"/>
                          </a:solidFill>
                          <a:latin typeface="Neue Haas Unica W1G" panose="020B0504030206020203" pitchFamily="34" charset="0"/>
                        </a:rPr>
                        <a:t>TAITO</a:t>
                      </a:r>
                    </a:p>
                    <a:p>
                      <a:pPr algn="ctr"/>
                      <a:r>
                        <a:rPr lang="fi-FI" sz="1200" b="0" dirty="0">
                          <a:solidFill>
                            <a:schemeClr val="tx2"/>
                          </a:solidFill>
                          <a:latin typeface="Neue Haas Unica W1G" panose="020B0504030206020203" pitchFamily="34" charset="0"/>
                        </a:rPr>
                        <a:t>TAUKO Magazine</a:t>
                      </a:r>
                    </a:p>
                  </a:txBody>
                  <a:tcP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3175" cap="flat" cmpd="sng" algn="ctr">
                      <a:noFill/>
                      <a:prstDash val="dot"/>
                      <a:round/>
                      <a:headEnd type="none" w="med" len="med"/>
                      <a:tailEnd type="none" w="med" len="med"/>
                    </a:lnT>
                    <a:lnB w="12700" cap="flat" cmpd="sng" algn="ctr">
                      <a:solidFill>
                        <a:schemeClr val="tx2"/>
                      </a:solidFill>
                      <a:prstDash val="dot"/>
                      <a:round/>
                      <a:headEnd type="none" w="med" len="med"/>
                      <a:tailEnd type="none" w="med" len="med"/>
                    </a:lnB>
                    <a:solidFill>
                      <a:schemeClr val="accent2">
                        <a:alpha val="2000"/>
                      </a:schemeClr>
                    </a:solidFill>
                  </a:tcPr>
                </a:tc>
                <a:extLst>
                  <a:ext uri="{0D108BD9-81ED-4DB2-BD59-A6C34878D82A}">
                    <a16:rowId xmlns:a16="http://schemas.microsoft.com/office/drawing/2014/main" val="3142201505"/>
                  </a:ext>
                </a:extLst>
              </a:tr>
              <a:tr h="623564">
                <a:tc>
                  <a:txBody>
                    <a:bodyPr/>
                    <a:lstStyle/>
                    <a:p>
                      <a:pPr algn="ctr"/>
                      <a:r>
                        <a:rPr lang="fi-FI" sz="1200" b="1" dirty="0">
                          <a:solidFill>
                            <a:schemeClr val="tx2"/>
                          </a:solidFill>
                          <a:latin typeface="Neue Haas Unica W1G" panose="020B0504030206020203" pitchFamily="34" charset="0"/>
                        </a:rPr>
                        <a:t>Perhe ja kasvatus</a:t>
                      </a:r>
                    </a:p>
                  </a:txBody>
                  <a:tcPr anchor="ct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12700" cap="flat" cmpd="sng" algn="ctr">
                      <a:solidFill>
                        <a:schemeClr val="tx2"/>
                      </a:solidFill>
                      <a:prstDash val="dot"/>
                      <a:round/>
                      <a:headEnd type="none" w="med" len="med"/>
                      <a:tailEnd type="none" w="med" len="med"/>
                    </a:lnT>
                    <a:lnB w="3175" cap="flat" cmpd="sng" algn="ctr">
                      <a:noFill/>
                      <a:prstDash val="dot"/>
                      <a:round/>
                      <a:headEnd type="none" w="med" len="med"/>
                      <a:tailEnd type="none" w="med" len="med"/>
                    </a:lnB>
                    <a:solidFill>
                      <a:schemeClr val="accent2">
                        <a:alpha val="2000"/>
                      </a:schemeClr>
                    </a:solidFill>
                  </a:tcPr>
                </a:tc>
                <a:tc>
                  <a:txBody>
                    <a:bodyPr/>
                    <a:lstStyle/>
                    <a:p>
                      <a:pPr algn="ctr"/>
                      <a:r>
                        <a:rPr lang="fi-FI" sz="1200" b="1" dirty="0">
                          <a:solidFill>
                            <a:schemeClr val="tx2"/>
                          </a:solidFill>
                          <a:latin typeface="Neue Haas Unica W1G" panose="020B0504030206020203" pitchFamily="34" charset="0"/>
                        </a:rPr>
                        <a:t>Maanpuolustus ja sotahistoria</a:t>
                      </a:r>
                    </a:p>
                  </a:txBody>
                  <a:tcPr anchor="ct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12700" cap="flat" cmpd="sng" algn="ctr">
                      <a:solidFill>
                        <a:schemeClr val="tx2"/>
                      </a:solidFill>
                      <a:prstDash val="dot"/>
                      <a:round/>
                      <a:headEnd type="none" w="med" len="med"/>
                      <a:tailEnd type="none" w="med" len="med"/>
                    </a:lnT>
                    <a:lnB w="3175" cap="flat" cmpd="sng" algn="ctr">
                      <a:noFill/>
                      <a:prstDash val="dot"/>
                      <a:round/>
                      <a:headEnd type="none" w="med" len="med"/>
                      <a:tailEnd type="none" w="med" len="med"/>
                    </a:lnB>
                    <a:solidFill>
                      <a:schemeClr val="accent2">
                        <a:alpha val="2000"/>
                      </a:schemeClr>
                    </a:solidFill>
                  </a:tcPr>
                </a:tc>
                <a:tc>
                  <a:txBody>
                    <a:bodyPr/>
                    <a:lstStyle/>
                    <a:p>
                      <a:pPr algn="ctr"/>
                      <a:r>
                        <a:rPr lang="fi-FI" sz="1200" b="1" dirty="0">
                          <a:solidFill>
                            <a:schemeClr val="tx2"/>
                          </a:solidFill>
                          <a:latin typeface="Neue Haas Unica W1G" panose="020B0504030206020203" pitchFamily="34" charset="0"/>
                        </a:rPr>
                        <a:t>Urheilu, veikkaus ja pelaaminen</a:t>
                      </a:r>
                    </a:p>
                  </a:txBody>
                  <a:tcPr anchor="ct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12700" cap="flat" cmpd="sng" algn="ctr">
                      <a:solidFill>
                        <a:schemeClr val="tx2"/>
                      </a:solidFill>
                      <a:prstDash val="dot"/>
                      <a:round/>
                      <a:headEnd type="none" w="med" len="med"/>
                      <a:tailEnd type="none" w="med" len="med"/>
                    </a:lnT>
                    <a:lnB w="3175" cap="flat" cmpd="sng" algn="ctr">
                      <a:noFill/>
                      <a:prstDash val="dot"/>
                      <a:round/>
                      <a:headEnd type="none" w="med" len="med"/>
                      <a:tailEnd type="none" w="med" len="med"/>
                    </a:lnB>
                    <a:solidFill>
                      <a:schemeClr val="accent2">
                        <a:alpha val="2000"/>
                      </a:schemeClr>
                    </a:solidFill>
                  </a:tcPr>
                </a:tc>
                <a:tc>
                  <a:txBody>
                    <a:bodyPr/>
                    <a:lstStyle/>
                    <a:p>
                      <a:pPr algn="ctr"/>
                      <a:r>
                        <a:rPr lang="fi-FI" sz="1200" b="1" dirty="0">
                          <a:solidFill>
                            <a:schemeClr val="tx2"/>
                          </a:solidFill>
                          <a:latin typeface="Neue Haas Unica W1G" panose="020B0504030206020203" pitchFamily="34" charset="0"/>
                        </a:rPr>
                        <a:t>Politiikka ja yhteiskunta</a:t>
                      </a:r>
                    </a:p>
                  </a:txBody>
                  <a:tcPr anchor="ct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12700" cap="flat" cmpd="sng" algn="ctr">
                      <a:solidFill>
                        <a:schemeClr val="tx2"/>
                      </a:solidFill>
                      <a:prstDash val="dot"/>
                      <a:round/>
                      <a:headEnd type="none" w="med" len="med"/>
                      <a:tailEnd type="none" w="med" len="med"/>
                    </a:lnT>
                    <a:lnB w="3175" cap="flat" cmpd="sng" algn="ctr">
                      <a:noFill/>
                      <a:prstDash val="dot"/>
                      <a:round/>
                      <a:headEnd type="none" w="med" len="med"/>
                      <a:tailEnd type="none" w="med" len="med"/>
                    </a:lnB>
                    <a:solidFill>
                      <a:schemeClr val="accent2">
                        <a:alpha val="2000"/>
                      </a:schemeClr>
                    </a:solidFill>
                  </a:tcPr>
                </a:tc>
                <a:tc>
                  <a:txBody>
                    <a:bodyPr/>
                    <a:lstStyle/>
                    <a:p>
                      <a:pPr algn="ctr"/>
                      <a:r>
                        <a:rPr lang="fi-FI" sz="1200" b="1" dirty="0">
                          <a:solidFill>
                            <a:schemeClr val="tx2"/>
                          </a:solidFill>
                          <a:latin typeface="Neue Haas Unica W1G" panose="020B0504030206020203" pitchFamily="34" charset="0"/>
                        </a:rPr>
                        <a:t>Tekniikka ja tietotekniikka</a:t>
                      </a:r>
                    </a:p>
                  </a:txBody>
                  <a:tcPr anchor="ct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12700" cap="flat" cmpd="sng" algn="ctr">
                      <a:solidFill>
                        <a:schemeClr val="tx2"/>
                      </a:solidFill>
                      <a:prstDash val="dot"/>
                      <a:round/>
                      <a:headEnd type="none" w="med" len="med"/>
                      <a:tailEnd type="none" w="med" len="med"/>
                    </a:lnT>
                    <a:lnB w="3175" cap="flat" cmpd="sng" algn="ctr">
                      <a:noFill/>
                      <a:prstDash val="dot"/>
                      <a:round/>
                      <a:headEnd type="none" w="med" len="med"/>
                      <a:tailEnd type="none" w="med" len="med"/>
                    </a:lnB>
                    <a:solidFill>
                      <a:schemeClr val="accent2">
                        <a:alpha val="2000"/>
                      </a:schemeClr>
                    </a:solidFill>
                  </a:tcPr>
                </a:tc>
                <a:tc>
                  <a:txBody>
                    <a:bodyPr/>
                    <a:lstStyle/>
                    <a:p>
                      <a:pPr algn="ctr"/>
                      <a:r>
                        <a:rPr lang="fi-FI" sz="1200" b="1" dirty="0">
                          <a:solidFill>
                            <a:schemeClr val="tx2"/>
                          </a:solidFill>
                          <a:latin typeface="Neue Haas Unica W1G" panose="020B0504030206020203" pitchFamily="34" charset="0"/>
                        </a:rPr>
                        <a:t>Matkailu ja muut maat</a:t>
                      </a:r>
                    </a:p>
                  </a:txBody>
                  <a:tcPr anchor="ct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12700" cap="flat" cmpd="sng" algn="ctr">
                      <a:solidFill>
                        <a:schemeClr val="tx2"/>
                      </a:solidFill>
                      <a:prstDash val="dot"/>
                      <a:round/>
                      <a:headEnd type="none" w="med" len="med"/>
                      <a:tailEnd type="none" w="med" len="med"/>
                    </a:lnT>
                    <a:lnB w="3175" cap="flat" cmpd="sng" algn="ctr">
                      <a:noFill/>
                      <a:prstDash val="dot"/>
                      <a:round/>
                      <a:headEnd type="none" w="med" len="med"/>
                      <a:tailEnd type="none" w="med" len="med"/>
                    </a:lnB>
                    <a:solidFill>
                      <a:schemeClr val="accent2">
                        <a:alpha val="2000"/>
                      </a:schemeClr>
                    </a:solidFill>
                  </a:tcPr>
                </a:tc>
                <a:tc>
                  <a:txBody>
                    <a:bodyPr/>
                    <a:lstStyle/>
                    <a:p>
                      <a:pPr algn="ctr"/>
                      <a:r>
                        <a:rPr lang="fi-FI" sz="1200" b="1" dirty="0">
                          <a:solidFill>
                            <a:schemeClr val="tx2"/>
                          </a:solidFill>
                          <a:latin typeface="Neue Haas Unica W1G" panose="020B0504030206020203" pitchFamily="34" charset="0"/>
                        </a:rPr>
                        <a:t>Rakentaminen ja kiinteistönhuolto</a:t>
                      </a:r>
                    </a:p>
                  </a:txBody>
                  <a:tcPr anchor="ct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12700" cap="flat" cmpd="sng" algn="ctr">
                      <a:solidFill>
                        <a:schemeClr val="tx2"/>
                      </a:solidFill>
                      <a:prstDash val="dot"/>
                      <a:round/>
                      <a:headEnd type="none" w="med" len="med"/>
                      <a:tailEnd type="none" w="med" len="med"/>
                    </a:lnT>
                    <a:lnB w="3175" cap="flat" cmpd="sng" algn="ctr">
                      <a:noFill/>
                      <a:prstDash val="dot"/>
                      <a:round/>
                      <a:headEnd type="none" w="med" len="med"/>
                      <a:tailEnd type="none" w="med" len="med"/>
                    </a:lnB>
                    <a:solidFill>
                      <a:schemeClr val="accent2">
                        <a:alpha val="2000"/>
                      </a:schemeClr>
                    </a:solidFill>
                  </a:tcPr>
                </a:tc>
                <a:extLst>
                  <a:ext uri="{0D108BD9-81ED-4DB2-BD59-A6C34878D82A}">
                    <a16:rowId xmlns:a16="http://schemas.microsoft.com/office/drawing/2014/main" val="2459608167"/>
                  </a:ext>
                </a:extLst>
              </a:tr>
              <a:tr h="903323">
                <a:tc>
                  <a:txBody>
                    <a:bodyPr/>
                    <a:lstStyle/>
                    <a:p>
                      <a:pPr algn="ctr"/>
                      <a:r>
                        <a:rPr lang="fi-FI" sz="1200" b="0" dirty="0" err="1">
                          <a:solidFill>
                            <a:schemeClr val="tx2"/>
                          </a:solidFill>
                          <a:latin typeface="Neue Haas Unica W1G" panose="020B0504030206020203" pitchFamily="34" charset="0"/>
                        </a:rPr>
                        <a:t>Kaksplus</a:t>
                      </a:r>
                      <a:endParaRPr lang="fi-FI" sz="1200" b="0" dirty="0">
                        <a:solidFill>
                          <a:schemeClr val="tx2"/>
                        </a:solidFill>
                        <a:latin typeface="Neue Haas Unica W1G" panose="020B0504030206020203" pitchFamily="34" charset="0"/>
                      </a:endParaRPr>
                    </a:p>
                    <a:p>
                      <a:pPr algn="ctr"/>
                      <a:r>
                        <a:rPr lang="fi-FI" sz="1200" b="0" dirty="0">
                          <a:solidFill>
                            <a:schemeClr val="tx2"/>
                          </a:solidFill>
                          <a:latin typeface="Neue Haas Unica W1G" panose="020B0504030206020203" pitchFamily="34" charset="0"/>
                        </a:rPr>
                        <a:t>Lapsen Maailma</a:t>
                      </a:r>
                    </a:p>
                    <a:p>
                      <a:pPr algn="ctr"/>
                      <a:r>
                        <a:rPr lang="fi-FI" sz="1200" b="0" dirty="0">
                          <a:solidFill>
                            <a:schemeClr val="tx2"/>
                          </a:solidFill>
                          <a:latin typeface="Neue Haas Unica W1G" panose="020B0504030206020203" pitchFamily="34" charset="0"/>
                        </a:rPr>
                        <a:t>Opettaja</a:t>
                      </a:r>
                    </a:p>
                  </a:txBody>
                  <a:tcP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3175" cap="flat" cmpd="sng" algn="ctr">
                      <a:noFill/>
                      <a:prstDash val="dot"/>
                      <a:round/>
                      <a:headEnd type="none" w="med" len="med"/>
                      <a:tailEnd type="none" w="med" len="med"/>
                    </a:lnT>
                    <a:lnB w="12700" cap="flat" cmpd="sng" algn="ctr">
                      <a:solidFill>
                        <a:schemeClr val="tx2"/>
                      </a:solidFill>
                      <a:prstDash val="dot"/>
                      <a:round/>
                      <a:headEnd type="none" w="med" len="med"/>
                      <a:tailEnd type="none" w="med" len="med"/>
                    </a:lnB>
                    <a:solidFill>
                      <a:schemeClr val="accent2">
                        <a:alpha val="2000"/>
                      </a:schemeClr>
                    </a:solidFill>
                  </a:tcPr>
                </a:tc>
                <a:tc>
                  <a:txBody>
                    <a:bodyPr/>
                    <a:lstStyle/>
                    <a:p>
                      <a:pPr algn="ctr"/>
                      <a:r>
                        <a:rPr lang="fi-FI" sz="1200" b="0" dirty="0">
                          <a:solidFill>
                            <a:schemeClr val="tx2"/>
                          </a:solidFill>
                          <a:latin typeface="Neue Haas Unica W1G" panose="020B0504030206020203" pitchFamily="34" charset="0"/>
                        </a:rPr>
                        <a:t>Suomen Sotilas</a:t>
                      </a:r>
                    </a:p>
                    <a:p>
                      <a:pPr algn="ctr"/>
                      <a:r>
                        <a:rPr lang="fi-FI" sz="1200" b="0" dirty="0">
                          <a:solidFill>
                            <a:schemeClr val="tx2"/>
                          </a:solidFill>
                          <a:latin typeface="Neue Haas Unica W1G" panose="020B0504030206020203" pitchFamily="34" charset="0"/>
                        </a:rPr>
                        <a:t>Reserviläinen</a:t>
                      </a:r>
                    </a:p>
                    <a:p>
                      <a:pPr algn="ctr"/>
                      <a:r>
                        <a:rPr lang="fi-FI" sz="1200" b="0" dirty="0">
                          <a:solidFill>
                            <a:schemeClr val="tx2"/>
                          </a:solidFill>
                          <a:latin typeface="Neue Haas Unica W1G" panose="020B0504030206020203" pitchFamily="34" charset="0"/>
                        </a:rPr>
                        <a:t>Vapaussoturi</a:t>
                      </a:r>
                    </a:p>
                  </a:txBody>
                  <a:tcP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3175" cap="flat" cmpd="sng" algn="ctr">
                      <a:noFill/>
                      <a:prstDash val="dot"/>
                      <a:round/>
                      <a:headEnd type="none" w="med" len="med"/>
                      <a:tailEnd type="none" w="med" len="med"/>
                    </a:lnT>
                    <a:lnB w="12700" cap="flat" cmpd="sng" algn="ctr">
                      <a:solidFill>
                        <a:schemeClr val="tx2"/>
                      </a:solidFill>
                      <a:prstDash val="dot"/>
                      <a:round/>
                      <a:headEnd type="none" w="med" len="med"/>
                      <a:tailEnd type="none" w="med" len="med"/>
                    </a:lnB>
                    <a:solidFill>
                      <a:schemeClr val="accent2">
                        <a:alpha val="2000"/>
                      </a:schemeClr>
                    </a:solidFill>
                  </a:tcPr>
                </a:tc>
                <a:tc>
                  <a:txBody>
                    <a:bodyPr/>
                    <a:lstStyle/>
                    <a:p>
                      <a:pPr algn="ctr"/>
                      <a:r>
                        <a:rPr lang="fi-FI" sz="1200" b="0" dirty="0">
                          <a:solidFill>
                            <a:schemeClr val="tx2"/>
                          </a:solidFill>
                          <a:latin typeface="Neue Haas Unica W1G" panose="020B0504030206020203" pitchFamily="34" charset="0"/>
                        </a:rPr>
                        <a:t>X</a:t>
                      </a:r>
                    </a:p>
                    <a:p>
                      <a:pPr algn="ctr"/>
                      <a:r>
                        <a:rPr lang="fi-FI" sz="1200" b="0" dirty="0">
                          <a:solidFill>
                            <a:schemeClr val="tx2"/>
                          </a:solidFill>
                          <a:latin typeface="Neue Haas Unica W1G" panose="020B0504030206020203" pitchFamily="34" charset="0"/>
                        </a:rPr>
                        <a:t>Juoksija</a:t>
                      </a:r>
                    </a:p>
                    <a:p>
                      <a:pPr algn="ctr"/>
                      <a:r>
                        <a:rPr lang="fi-FI" sz="1200" b="0" dirty="0">
                          <a:solidFill>
                            <a:schemeClr val="tx2"/>
                          </a:solidFill>
                          <a:latin typeface="Neue Haas Unica W1G" panose="020B0504030206020203" pitchFamily="34" charset="0"/>
                        </a:rPr>
                        <a:t>Pelit</a:t>
                      </a:r>
                    </a:p>
                  </a:txBody>
                  <a:tcP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3175" cap="flat" cmpd="sng" algn="ctr">
                      <a:noFill/>
                      <a:prstDash val="dot"/>
                      <a:round/>
                      <a:headEnd type="none" w="med" len="med"/>
                      <a:tailEnd type="none" w="med" len="med"/>
                    </a:lnT>
                    <a:lnB w="12700" cap="flat" cmpd="sng" algn="ctr">
                      <a:solidFill>
                        <a:schemeClr val="tx2"/>
                      </a:solidFill>
                      <a:prstDash val="dot"/>
                      <a:round/>
                      <a:headEnd type="none" w="med" len="med"/>
                      <a:tailEnd type="none" w="med" len="med"/>
                    </a:lnB>
                    <a:solidFill>
                      <a:schemeClr val="accent2">
                        <a:alpha val="2000"/>
                      </a:schemeClr>
                    </a:solidFill>
                  </a:tcPr>
                </a:tc>
                <a:tc>
                  <a:txBody>
                    <a:bodyPr/>
                    <a:lstStyle/>
                    <a:p>
                      <a:pPr algn="ctr"/>
                      <a:r>
                        <a:rPr lang="fi-FI" sz="1200" b="0" dirty="0">
                          <a:solidFill>
                            <a:schemeClr val="tx2"/>
                          </a:solidFill>
                          <a:latin typeface="Neue Haas Unica W1G" panose="020B0504030206020203" pitchFamily="34" charset="0"/>
                        </a:rPr>
                        <a:t>Demokraatti</a:t>
                      </a:r>
                    </a:p>
                    <a:p>
                      <a:pPr algn="ctr"/>
                      <a:r>
                        <a:rPr lang="fi-FI" sz="1200" b="0" dirty="0">
                          <a:solidFill>
                            <a:schemeClr val="tx2"/>
                          </a:solidFill>
                          <a:latin typeface="Neue Haas Unica W1G" panose="020B0504030206020203" pitchFamily="34" charset="0"/>
                        </a:rPr>
                        <a:t>Maailman Kuvalehti</a:t>
                      </a:r>
                    </a:p>
                    <a:p>
                      <a:pPr algn="ctr"/>
                      <a:r>
                        <a:rPr lang="fi-FI" sz="1200" b="0" dirty="0">
                          <a:solidFill>
                            <a:schemeClr val="tx2"/>
                          </a:solidFill>
                          <a:latin typeface="Neue Haas Unica W1G" panose="020B0504030206020203" pitchFamily="34" charset="0"/>
                        </a:rPr>
                        <a:t>Kuluttaja</a:t>
                      </a:r>
                    </a:p>
                  </a:txBody>
                  <a:tcP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3175" cap="flat" cmpd="sng" algn="ctr">
                      <a:noFill/>
                      <a:prstDash val="dot"/>
                      <a:round/>
                      <a:headEnd type="none" w="med" len="med"/>
                      <a:tailEnd type="none" w="med" len="med"/>
                    </a:lnT>
                    <a:lnB w="12700" cap="flat" cmpd="sng" algn="ctr">
                      <a:solidFill>
                        <a:schemeClr val="tx2"/>
                      </a:solidFill>
                      <a:prstDash val="dot"/>
                      <a:round/>
                      <a:headEnd type="none" w="med" len="med"/>
                      <a:tailEnd type="none" w="med" len="med"/>
                    </a:lnB>
                    <a:solidFill>
                      <a:schemeClr val="accent2">
                        <a:alpha val="2000"/>
                      </a:schemeClr>
                    </a:solidFill>
                  </a:tcPr>
                </a:tc>
                <a:tc>
                  <a:txBody>
                    <a:bodyPr/>
                    <a:lstStyle/>
                    <a:p>
                      <a:pPr algn="ctr"/>
                      <a:r>
                        <a:rPr lang="fi-FI" sz="1200" b="0" dirty="0">
                          <a:solidFill>
                            <a:schemeClr val="tx2"/>
                          </a:solidFill>
                          <a:latin typeface="Neue Haas Unica W1G" panose="020B0504030206020203" pitchFamily="34" charset="0"/>
                        </a:rPr>
                        <a:t>Mikrobitti</a:t>
                      </a:r>
                    </a:p>
                    <a:p>
                      <a:pPr algn="ctr"/>
                      <a:r>
                        <a:rPr lang="fi-FI" sz="1200" b="0" dirty="0" err="1">
                          <a:solidFill>
                            <a:schemeClr val="tx2"/>
                          </a:solidFill>
                          <a:latin typeface="Neue Haas Unica W1G" panose="020B0504030206020203" pitchFamily="34" charset="0"/>
                        </a:rPr>
                        <a:t>Tivi</a:t>
                      </a:r>
                      <a:endParaRPr lang="fi-FI" sz="1200" b="0" dirty="0">
                        <a:solidFill>
                          <a:schemeClr val="tx2"/>
                        </a:solidFill>
                        <a:latin typeface="Neue Haas Unica W1G" panose="020B0504030206020203" pitchFamily="34" charset="0"/>
                      </a:endParaRPr>
                    </a:p>
                    <a:p>
                      <a:pPr algn="ctr"/>
                      <a:r>
                        <a:rPr lang="fi-FI" sz="1200" b="0" dirty="0" err="1">
                          <a:solidFill>
                            <a:schemeClr val="tx2"/>
                          </a:solidFill>
                          <a:latin typeface="Neue Haas Unica W1G" panose="020B0504030206020203" pitchFamily="34" charset="0"/>
                        </a:rPr>
                        <a:t>KotiMikro</a:t>
                      </a:r>
                      <a:endParaRPr lang="fi-FI" sz="1200" b="0" dirty="0">
                        <a:solidFill>
                          <a:schemeClr val="tx2"/>
                        </a:solidFill>
                        <a:latin typeface="Neue Haas Unica W1G" panose="020B0504030206020203" pitchFamily="34" charset="0"/>
                      </a:endParaRPr>
                    </a:p>
                  </a:txBody>
                  <a:tcP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3175" cap="flat" cmpd="sng" algn="ctr">
                      <a:noFill/>
                      <a:prstDash val="dot"/>
                      <a:round/>
                      <a:headEnd type="none" w="med" len="med"/>
                      <a:tailEnd type="none" w="med" len="med"/>
                    </a:lnT>
                    <a:lnB w="12700" cap="flat" cmpd="sng" algn="ctr">
                      <a:solidFill>
                        <a:schemeClr val="tx2"/>
                      </a:solidFill>
                      <a:prstDash val="dot"/>
                      <a:round/>
                      <a:headEnd type="none" w="med" len="med"/>
                      <a:tailEnd type="none" w="med" len="med"/>
                    </a:lnB>
                    <a:solidFill>
                      <a:schemeClr val="accent2">
                        <a:alpha val="2000"/>
                      </a:schemeClr>
                    </a:solidFill>
                  </a:tcPr>
                </a:tc>
                <a:tc>
                  <a:txBody>
                    <a:bodyPr/>
                    <a:lstStyle/>
                    <a:p>
                      <a:pPr algn="ctr"/>
                      <a:r>
                        <a:rPr lang="fi-FI" sz="1200" b="0" dirty="0">
                          <a:solidFill>
                            <a:schemeClr val="tx2"/>
                          </a:solidFill>
                          <a:latin typeface="Neue Haas Unica W1G" panose="020B0504030206020203" pitchFamily="34" charset="0"/>
                        </a:rPr>
                        <a:t>Mondo</a:t>
                      </a:r>
                    </a:p>
                    <a:p>
                      <a:pPr algn="ctr"/>
                      <a:r>
                        <a:rPr lang="fi-FI" sz="1200" b="0" dirty="0">
                          <a:solidFill>
                            <a:schemeClr val="tx2"/>
                          </a:solidFill>
                          <a:latin typeface="Neue Haas Unica W1G" panose="020B0504030206020203" pitchFamily="34" charset="0"/>
                        </a:rPr>
                        <a:t>Matka</a:t>
                      </a:r>
                    </a:p>
                    <a:p>
                      <a:pPr algn="ctr"/>
                      <a:r>
                        <a:rPr lang="fi-FI" sz="1200" b="0" dirty="0" err="1">
                          <a:solidFill>
                            <a:schemeClr val="tx2"/>
                          </a:solidFill>
                          <a:latin typeface="Neue Haas Unica W1G" panose="020B0504030206020203" pitchFamily="34" charset="0"/>
                        </a:rPr>
                        <a:t>Caravan</a:t>
                      </a:r>
                      <a:endParaRPr lang="fi-FI" sz="1200" b="0" dirty="0">
                        <a:solidFill>
                          <a:schemeClr val="tx2"/>
                        </a:solidFill>
                        <a:latin typeface="Neue Haas Unica W1G" panose="020B0504030206020203" pitchFamily="34" charset="0"/>
                      </a:endParaRPr>
                    </a:p>
                  </a:txBody>
                  <a:tcP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3175" cap="flat" cmpd="sng" algn="ctr">
                      <a:noFill/>
                      <a:prstDash val="dot"/>
                      <a:round/>
                      <a:headEnd type="none" w="med" len="med"/>
                      <a:tailEnd type="none" w="med" len="med"/>
                    </a:lnT>
                    <a:lnB w="12700" cap="flat" cmpd="sng" algn="ctr">
                      <a:solidFill>
                        <a:schemeClr val="tx2"/>
                      </a:solidFill>
                      <a:prstDash val="dot"/>
                      <a:round/>
                      <a:headEnd type="none" w="med" len="med"/>
                      <a:tailEnd type="none" w="med" len="med"/>
                    </a:lnB>
                    <a:solidFill>
                      <a:schemeClr val="accent2">
                        <a:alpha val="2000"/>
                      </a:schemeClr>
                    </a:solidFill>
                  </a:tcPr>
                </a:tc>
                <a:tc>
                  <a:txBody>
                    <a:bodyPr/>
                    <a:lstStyle/>
                    <a:p>
                      <a:pPr algn="ctr"/>
                      <a:r>
                        <a:rPr lang="fi-FI" sz="1200" b="0" dirty="0">
                          <a:solidFill>
                            <a:schemeClr val="tx2"/>
                          </a:solidFill>
                          <a:latin typeface="Neue Haas Unica W1G" panose="020B0504030206020203" pitchFamily="34" charset="0"/>
                        </a:rPr>
                        <a:t>Rakennuslehti</a:t>
                      </a:r>
                    </a:p>
                    <a:p>
                      <a:pPr algn="ctr"/>
                      <a:r>
                        <a:rPr lang="fi-FI" sz="1200" b="0" dirty="0">
                          <a:solidFill>
                            <a:schemeClr val="tx2"/>
                          </a:solidFill>
                          <a:latin typeface="Neue Haas Unica W1G" panose="020B0504030206020203" pitchFamily="34" charset="0"/>
                        </a:rPr>
                        <a:t>Arkkitehti</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200" b="0" dirty="0">
                          <a:solidFill>
                            <a:schemeClr val="tx2"/>
                          </a:solidFill>
                          <a:latin typeface="Neue Haas Unica W1G" panose="020B0504030206020203" pitchFamily="34" charset="0"/>
                        </a:rPr>
                        <a:t>Suomen Kiinteistölehti</a:t>
                      </a:r>
                    </a:p>
                  </a:txBody>
                  <a:tcPr>
                    <a:lnL w="12700" cap="flat" cmpd="sng" algn="ctr">
                      <a:solidFill>
                        <a:schemeClr val="tx2"/>
                      </a:solidFill>
                      <a:prstDash val="dot"/>
                      <a:round/>
                      <a:headEnd type="none" w="med" len="med"/>
                      <a:tailEnd type="none" w="med" len="med"/>
                    </a:lnL>
                    <a:lnR w="12700" cap="flat" cmpd="sng" algn="ctr">
                      <a:solidFill>
                        <a:schemeClr val="tx2"/>
                      </a:solidFill>
                      <a:prstDash val="dot"/>
                      <a:round/>
                      <a:headEnd type="none" w="med" len="med"/>
                      <a:tailEnd type="none" w="med" len="med"/>
                    </a:lnR>
                    <a:lnT w="3175" cap="flat" cmpd="sng" algn="ctr">
                      <a:noFill/>
                      <a:prstDash val="dot"/>
                      <a:round/>
                      <a:headEnd type="none" w="med" len="med"/>
                      <a:tailEnd type="none" w="med" len="med"/>
                    </a:lnT>
                    <a:lnB w="12700" cap="flat" cmpd="sng" algn="ctr">
                      <a:solidFill>
                        <a:schemeClr val="tx2"/>
                      </a:solidFill>
                      <a:prstDash val="dot"/>
                      <a:round/>
                      <a:headEnd type="none" w="med" len="med"/>
                      <a:tailEnd type="none" w="med" len="med"/>
                    </a:lnB>
                    <a:solidFill>
                      <a:schemeClr val="accent2">
                        <a:alpha val="2000"/>
                      </a:schemeClr>
                    </a:solidFill>
                  </a:tcPr>
                </a:tc>
                <a:extLst>
                  <a:ext uri="{0D108BD9-81ED-4DB2-BD59-A6C34878D82A}">
                    <a16:rowId xmlns:a16="http://schemas.microsoft.com/office/drawing/2014/main" val="3279959566"/>
                  </a:ext>
                </a:extLst>
              </a:tr>
            </a:tbl>
          </a:graphicData>
        </a:graphic>
      </p:graphicFrame>
    </p:spTree>
    <p:extLst>
      <p:ext uri="{BB962C8B-B14F-4D97-AF65-F5344CB8AC3E}">
        <p14:creationId xmlns:p14="http://schemas.microsoft.com/office/powerpoint/2010/main" val="1373245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Suurimmat yleisöt </a:t>
            </a:r>
            <a:r>
              <a:rPr lang="fi-FI" sz="3000" u="sng" dirty="0">
                <a:solidFill>
                  <a:schemeClr val="accent1"/>
                </a:solidFill>
              </a:rPr>
              <a:t>Facebookissa</a:t>
            </a:r>
            <a:r>
              <a:rPr lang="fi-FI" sz="3000" dirty="0">
                <a:solidFill>
                  <a:schemeClr val="accent1"/>
                </a:solidFill>
              </a:rPr>
              <a:t> vuonna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241832081"/>
              </p:ext>
            </p:extLst>
          </p:nvPr>
        </p:nvGraphicFramePr>
        <p:xfrm>
          <a:off x="3377184" y="1410788"/>
          <a:ext cx="5388198" cy="4589959"/>
        </p:xfrm>
        <a:graphic>
          <a:graphicData uri="http://schemas.openxmlformats.org/drawingml/2006/table">
            <a:tbl>
              <a:tblPr firstRow="1" bandRow="1">
                <a:tableStyleId>{72833802-FEF1-4C79-8D5D-14CF1EAF98D9}</a:tableStyleId>
              </a:tblPr>
              <a:tblGrid>
                <a:gridCol w="604591">
                  <a:extLst>
                    <a:ext uri="{9D8B030D-6E8A-4147-A177-3AD203B41FA5}">
                      <a16:colId xmlns:a16="http://schemas.microsoft.com/office/drawing/2014/main" val="3436780004"/>
                    </a:ext>
                  </a:extLst>
                </a:gridCol>
                <a:gridCol w="2012860">
                  <a:extLst>
                    <a:ext uri="{9D8B030D-6E8A-4147-A177-3AD203B41FA5}">
                      <a16:colId xmlns:a16="http://schemas.microsoft.com/office/drawing/2014/main" val="3107084423"/>
                    </a:ext>
                  </a:extLst>
                </a:gridCol>
                <a:gridCol w="1654510">
                  <a:extLst>
                    <a:ext uri="{9D8B030D-6E8A-4147-A177-3AD203B41FA5}">
                      <a16:colId xmlns:a16="http://schemas.microsoft.com/office/drawing/2014/main" val="2894783011"/>
                    </a:ext>
                  </a:extLst>
                </a:gridCol>
                <a:gridCol w="1014413">
                  <a:extLst>
                    <a:ext uri="{9D8B030D-6E8A-4147-A177-3AD203B41FA5}">
                      <a16:colId xmlns:a16="http://schemas.microsoft.com/office/drawing/2014/main" val="2920908159"/>
                    </a:ext>
                  </a:extLst>
                </a:gridCol>
                <a:gridCol w="101824">
                  <a:extLst>
                    <a:ext uri="{9D8B030D-6E8A-4147-A177-3AD203B41FA5}">
                      <a16:colId xmlns:a16="http://schemas.microsoft.com/office/drawing/2014/main" val="3113567705"/>
                    </a:ext>
                  </a:extLst>
                </a:gridCol>
              </a:tblGrid>
              <a:tr h="417269">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Eniten sivutykkäyksiä vuonna 2024</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500" b="0" noProof="0" dirty="0">
                          <a:solidFill>
                            <a:schemeClr val="bg1"/>
                          </a:solidFill>
                          <a:latin typeface="Neue Haas Unica W1G" panose="020B0504030206020203" pitchFamily="34" charset="0"/>
                        </a:rPr>
                        <a:t>vs. 2023</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1.</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Aku Ankka</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140 000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panose="020B0504030206020203" pitchFamily="34" charset="0"/>
                          <a:ea typeface="+mn-ea"/>
                          <a:cs typeface="+mn-cs"/>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2.</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Luonto</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106 000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panose="020B0504030206020203" pitchFamily="34" charset="0"/>
                          <a:ea typeface="+mn-ea"/>
                          <a:cs typeface="+mn-cs"/>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3.</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102 000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panose="020B0504030206020203" pitchFamily="34" charset="0"/>
                          <a:ea typeface="+mn-ea"/>
                          <a:cs typeface="+mn-cs"/>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90 000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panose="020B0504030206020203" pitchFamily="34" charset="0"/>
                          <a:ea typeface="+mn-ea"/>
                          <a:cs typeface="+mn-cs"/>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5.</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Kotona</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86 000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panose="020B0504030206020203" pitchFamily="34" charset="0"/>
                          <a:ea typeface="+mn-ea"/>
                          <a:cs typeface="+mn-cs"/>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6.</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Kodin Kuvalehti</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67 000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panose="020B0504030206020203" pitchFamily="34" charset="0"/>
                          <a:ea typeface="+mn-ea"/>
                          <a:cs typeface="+mn-cs"/>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 Naiset</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55 000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panose="020B0504030206020203" pitchFamily="34" charset="0"/>
                          <a:ea typeface="+mn-ea"/>
                          <a:cs typeface="+mn-cs"/>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8.</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Sotilas</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54 000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panose="020B0504030206020203" pitchFamily="34" charset="0"/>
                          <a:ea typeface="+mn-ea"/>
                          <a:cs typeface="+mn-cs"/>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9.</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Soppa365</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51 000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panose="020B0504030206020203" pitchFamily="34" charset="0"/>
                          <a:ea typeface="+mn-ea"/>
                          <a:cs typeface="+mn-cs"/>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10.</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49 000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panose="020B0504030206020203" pitchFamily="34" charset="0"/>
                          <a:ea typeface="+mn-ea"/>
                          <a:cs typeface="+mn-cs"/>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8" name="Rectangle 7">
            <a:extLst>
              <a:ext uri="{FF2B5EF4-FFF2-40B4-BE49-F238E27FC236}">
                <a16:creationId xmlns:a16="http://schemas.microsoft.com/office/drawing/2014/main" id="{9E7F03D6-1B07-F147-8580-D749147E9E79}"/>
              </a:ext>
            </a:extLst>
          </p:cNvPr>
          <p:cNvSpPr/>
          <p:nvPr/>
        </p:nvSpPr>
        <p:spPr>
          <a:xfrm>
            <a:off x="8915400" y="1225464"/>
            <a:ext cx="2194839" cy="307777"/>
          </a:xfrm>
          <a:prstGeom prst="rect">
            <a:avLst/>
          </a:prstGeom>
        </p:spPr>
        <p:txBody>
          <a:bodyPr wrap="square">
            <a:spAutoFit/>
          </a:bodyPr>
          <a:lstStyle/>
          <a:p>
            <a:pPr algn="ctr"/>
            <a:endParaRPr lang="fi-FI" sz="1400" dirty="0">
              <a:solidFill>
                <a:schemeClr val="accent1"/>
              </a:solidFill>
              <a:latin typeface="Neue Haas Unica W1G" panose="020B0504030206020203" pitchFamily="34" charset="0"/>
            </a:endParaRPr>
          </a:p>
        </p:txBody>
      </p:sp>
      <p:sp>
        <p:nvSpPr>
          <p:cNvPr id="6" name="TextBox 5">
            <a:extLst>
              <a:ext uri="{FF2B5EF4-FFF2-40B4-BE49-F238E27FC236}">
                <a16:creationId xmlns:a16="http://schemas.microsoft.com/office/drawing/2014/main" id="{C2603AE3-714B-7A45-8436-75038CEEBCFC}"/>
              </a:ext>
            </a:extLst>
          </p:cNvPr>
          <p:cNvSpPr txBox="1"/>
          <p:nvPr/>
        </p:nvSpPr>
        <p:spPr>
          <a:xfrm>
            <a:off x="3122727" y="6345459"/>
            <a:ext cx="5897112" cy="246221"/>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Luvut kerätty  31.12.2023 / 31.12.2024</a:t>
            </a:r>
          </a:p>
        </p:txBody>
      </p:sp>
    </p:spTree>
    <p:extLst>
      <p:ext uri="{BB962C8B-B14F-4D97-AF65-F5344CB8AC3E}">
        <p14:creationId xmlns:p14="http://schemas.microsoft.com/office/powerpoint/2010/main" val="330241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tykkääjiä </a:t>
            </a:r>
            <a:r>
              <a:rPr lang="fi-FI" sz="3000" u="sng" dirty="0">
                <a:solidFill>
                  <a:schemeClr val="accent1"/>
                </a:solidFill>
              </a:rPr>
              <a:t>Facebookissa</a:t>
            </a:r>
            <a:r>
              <a:rPr lang="fi-FI" sz="3000" dirty="0">
                <a:solidFill>
                  <a:schemeClr val="accent1"/>
                </a:solidFill>
              </a:rPr>
              <a:t> vuonna 2024</a:t>
            </a:r>
          </a:p>
        </p:txBody>
      </p:sp>
      <p:graphicFrame>
        <p:nvGraphicFramePr>
          <p:cNvPr id="10" name="Table 7">
            <a:extLst>
              <a:ext uri="{FF2B5EF4-FFF2-40B4-BE49-F238E27FC236}">
                <a16:creationId xmlns:a16="http://schemas.microsoft.com/office/drawing/2014/main" id="{193167C7-CD55-FB44-A4D8-DEA7CB262C01}"/>
              </a:ext>
            </a:extLst>
          </p:cNvPr>
          <p:cNvGraphicFramePr>
            <a:graphicFrameLocks noGrp="1"/>
          </p:cNvGraphicFramePr>
          <p:nvPr>
            <p:ph idx="10"/>
            <p:extLst>
              <p:ext uri="{D42A27DB-BD31-4B8C-83A1-F6EECF244321}">
                <p14:modId xmlns:p14="http://schemas.microsoft.com/office/powerpoint/2010/main" val="2806242072"/>
              </p:ext>
            </p:extLst>
          </p:nvPr>
        </p:nvGraphicFramePr>
        <p:xfrm>
          <a:off x="575553" y="1353636"/>
          <a:ext cx="5388198" cy="4648336"/>
        </p:xfrm>
        <a:graphic>
          <a:graphicData uri="http://schemas.openxmlformats.org/drawingml/2006/table">
            <a:tbl>
              <a:tblPr firstRow="1" bandRow="1">
                <a:tableStyleId>{72833802-FEF1-4C79-8D5D-14CF1EAF98D9}</a:tableStyleId>
              </a:tblPr>
              <a:tblGrid>
                <a:gridCol w="604591">
                  <a:extLst>
                    <a:ext uri="{9D8B030D-6E8A-4147-A177-3AD203B41FA5}">
                      <a16:colId xmlns:a16="http://schemas.microsoft.com/office/drawing/2014/main" val="3436780004"/>
                    </a:ext>
                  </a:extLst>
                </a:gridCol>
                <a:gridCol w="2381495">
                  <a:extLst>
                    <a:ext uri="{9D8B030D-6E8A-4147-A177-3AD203B41FA5}">
                      <a16:colId xmlns:a16="http://schemas.microsoft.com/office/drawing/2014/main" val="3107084423"/>
                    </a:ext>
                  </a:extLst>
                </a:gridCol>
                <a:gridCol w="1285875">
                  <a:extLst>
                    <a:ext uri="{9D8B030D-6E8A-4147-A177-3AD203B41FA5}">
                      <a16:colId xmlns:a16="http://schemas.microsoft.com/office/drawing/2014/main" val="2894783011"/>
                    </a:ext>
                  </a:extLst>
                </a:gridCol>
                <a:gridCol w="1014413">
                  <a:extLst>
                    <a:ext uri="{9D8B030D-6E8A-4147-A177-3AD203B41FA5}">
                      <a16:colId xmlns:a16="http://schemas.microsoft.com/office/drawing/2014/main" val="2920908159"/>
                    </a:ext>
                  </a:extLst>
                </a:gridCol>
                <a:gridCol w="101824">
                  <a:extLst>
                    <a:ext uri="{9D8B030D-6E8A-4147-A177-3AD203B41FA5}">
                      <a16:colId xmlns:a16="http://schemas.microsoft.com/office/drawing/2014/main" val="3113567705"/>
                    </a:ext>
                  </a:extLst>
                </a:gridCol>
              </a:tblGrid>
              <a:tr h="33202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u="sng" kern="1200" noProof="0" dirty="0">
                          <a:solidFill>
                            <a:schemeClr val="bg1"/>
                          </a:solidFill>
                          <a:latin typeface="Neue Haas Unica W1G Medium" panose="020B0504030206020203" pitchFamily="34" charset="0"/>
                          <a:ea typeface="+mn-ea"/>
                          <a:cs typeface="+mn-cs"/>
                        </a:rPr>
                        <a:t>Uusia tykkääjiä</a:t>
                      </a:r>
                      <a:r>
                        <a:rPr lang="fi-FI" sz="1500" b="0" i="0" kern="1200" noProof="0" dirty="0">
                          <a:solidFill>
                            <a:schemeClr val="bg1"/>
                          </a:solidFill>
                          <a:latin typeface="Neue Haas Unica W1G Medium" panose="020B0504030206020203" pitchFamily="34" charset="0"/>
                          <a:ea typeface="+mn-ea"/>
                          <a:cs typeface="+mn-cs"/>
                        </a:rPr>
                        <a:t> vuonna 2024</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noProof="0" dirty="0">
                          <a:solidFill>
                            <a:schemeClr val="bg1"/>
                          </a:solidFill>
                          <a:latin typeface="Neue Haas Unica W1G" panose="020B0504030206020203" pitchFamily="34" charset="0"/>
                        </a:rPr>
                        <a:t>vs. 2023</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3202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1.</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Kodin Pellervo</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+ 2 000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+ 18 %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32024">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Kotiliesi</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+ 2 000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+ 4 %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3202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Seura</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+ 16 %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3202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Anna</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+ 1 000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+ 2 %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32024">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Apu</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+ 1 000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+ 4 %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32024">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Avotakka</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+ 1 000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+ 7 %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32024">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Eeva</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+ 1 000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+ 8 %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332024">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ET</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+ 1 000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+ 5 %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332024">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Kauneimmat Käsityöt</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+ 1 000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+ 20 %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32024">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Kauneus &amp; Terveys</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+ 1 000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+ 3 %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r h="332024">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Konepörssi</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+ 1 000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+ 8 %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559482006"/>
                  </a:ext>
                </a:extLst>
              </a:tr>
              <a:tr h="332024">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Kotipuutarha</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+ 1 000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+ 10 %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099973199"/>
                  </a:ext>
                </a:extLst>
              </a:tr>
              <a:tr h="332024">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Kotivinkki</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+ 1 000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+ 3 %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439560779"/>
                  </a:ext>
                </a:extLst>
              </a:tr>
            </a:tbl>
          </a:graphicData>
        </a:graphic>
      </p:graphicFrame>
      <p:sp>
        <p:nvSpPr>
          <p:cNvPr id="6" name="TextBox 5">
            <a:extLst>
              <a:ext uri="{FF2B5EF4-FFF2-40B4-BE49-F238E27FC236}">
                <a16:creationId xmlns:a16="http://schemas.microsoft.com/office/drawing/2014/main" id="{7EE1FF51-9FFF-C941-965A-DF6458068966}"/>
              </a:ext>
            </a:extLst>
          </p:cNvPr>
          <p:cNvSpPr txBox="1"/>
          <p:nvPr/>
        </p:nvSpPr>
        <p:spPr>
          <a:xfrm>
            <a:off x="3122727" y="6345459"/>
            <a:ext cx="5897112" cy="246221"/>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Luvut kerätty  31.12.2023 / 31.12.2024</a:t>
            </a:r>
          </a:p>
        </p:txBody>
      </p:sp>
      <p:graphicFrame>
        <p:nvGraphicFramePr>
          <p:cNvPr id="2" name="Table 7">
            <a:extLst>
              <a:ext uri="{FF2B5EF4-FFF2-40B4-BE49-F238E27FC236}">
                <a16:creationId xmlns:a16="http://schemas.microsoft.com/office/drawing/2014/main" id="{7CCF0224-5695-3C09-E958-F678A1940F3A}"/>
              </a:ext>
            </a:extLst>
          </p:cNvPr>
          <p:cNvGraphicFramePr>
            <a:graphicFrameLocks/>
          </p:cNvGraphicFramePr>
          <p:nvPr>
            <p:extLst>
              <p:ext uri="{D42A27DB-BD31-4B8C-83A1-F6EECF244321}">
                <p14:modId xmlns:p14="http://schemas.microsoft.com/office/powerpoint/2010/main" val="2754711371"/>
              </p:ext>
            </p:extLst>
          </p:nvPr>
        </p:nvGraphicFramePr>
        <p:xfrm>
          <a:off x="6378798" y="1353637"/>
          <a:ext cx="5388198" cy="4648332"/>
        </p:xfrm>
        <a:graphic>
          <a:graphicData uri="http://schemas.openxmlformats.org/drawingml/2006/table">
            <a:tbl>
              <a:tblPr firstRow="1" bandRow="1">
                <a:tableStyleId>{72833802-FEF1-4C79-8D5D-14CF1EAF98D9}</a:tableStyleId>
              </a:tblPr>
              <a:tblGrid>
                <a:gridCol w="604591">
                  <a:extLst>
                    <a:ext uri="{9D8B030D-6E8A-4147-A177-3AD203B41FA5}">
                      <a16:colId xmlns:a16="http://schemas.microsoft.com/office/drawing/2014/main" val="3436780004"/>
                    </a:ext>
                  </a:extLst>
                </a:gridCol>
                <a:gridCol w="2381495">
                  <a:extLst>
                    <a:ext uri="{9D8B030D-6E8A-4147-A177-3AD203B41FA5}">
                      <a16:colId xmlns:a16="http://schemas.microsoft.com/office/drawing/2014/main" val="3107084423"/>
                    </a:ext>
                  </a:extLst>
                </a:gridCol>
                <a:gridCol w="1285875">
                  <a:extLst>
                    <a:ext uri="{9D8B030D-6E8A-4147-A177-3AD203B41FA5}">
                      <a16:colId xmlns:a16="http://schemas.microsoft.com/office/drawing/2014/main" val="2894783011"/>
                    </a:ext>
                  </a:extLst>
                </a:gridCol>
                <a:gridCol w="1014413">
                  <a:extLst>
                    <a:ext uri="{9D8B030D-6E8A-4147-A177-3AD203B41FA5}">
                      <a16:colId xmlns:a16="http://schemas.microsoft.com/office/drawing/2014/main" val="2920908159"/>
                    </a:ext>
                  </a:extLst>
                </a:gridCol>
                <a:gridCol w="101824">
                  <a:extLst>
                    <a:ext uri="{9D8B030D-6E8A-4147-A177-3AD203B41FA5}">
                      <a16:colId xmlns:a16="http://schemas.microsoft.com/office/drawing/2014/main" val="3113567705"/>
                    </a:ext>
                  </a:extLst>
                </a:gridCol>
              </a:tblGrid>
              <a:tr h="35756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u="sng" kern="1200" noProof="0" dirty="0">
                          <a:solidFill>
                            <a:schemeClr val="bg1"/>
                          </a:solidFill>
                          <a:latin typeface="Neue Haas Unica W1G Medium" panose="020B0504030206020203" pitchFamily="34" charset="0"/>
                          <a:ea typeface="+mn-ea"/>
                          <a:cs typeface="+mn-cs"/>
                        </a:rPr>
                        <a:t>Uusia tykkääjiä</a:t>
                      </a:r>
                      <a:r>
                        <a:rPr lang="fi-FI" sz="1500" b="0" i="0" kern="1200" noProof="0" dirty="0">
                          <a:solidFill>
                            <a:schemeClr val="bg1"/>
                          </a:solidFill>
                          <a:latin typeface="Neue Haas Unica W1G Medium" panose="020B0504030206020203" pitchFamily="34" charset="0"/>
                          <a:ea typeface="+mn-ea"/>
                          <a:cs typeface="+mn-cs"/>
                        </a:rPr>
                        <a:t> vuonna 2024</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noProof="0" dirty="0">
                          <a:solidFill>
                            <a:schemeClr val="bg1"/>
                          </a:solidFill>
                          <a:latin typeface="Neue Haas Unica W1G" panose="020B0504030206020203" pitchFamily="34" charset="0"/>
                        </a:rPr>
                        <a:t>vs. 2023</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57564">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Kotona</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+ 1 000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57564">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Kunto Plus</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+ 1 000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+6 %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57564">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err="1">
                          <a:solidFill>
                            <a:srgbClr val="002649"/>
                          </a:solidFill>
                          <a:effectLst/>
                          <a:latin typeface="Neue Haas Unica W1G" panose="020B0504030206020203" pitchFamily="34" charset="0"/>
                        </a:rPr>
                        <a:t>Metsätrans</a:t>
                      </a:r>
                      <a:endParaRPr lang="fi-FI" sz="1500" b="0" i="0" u="none" strike="noStrike" dirty="0">
                        <a:solidFill>
                          <a:srgbClr val="002649"/>
                        </a:solidFill>
                        <a:effectLst/>
                        <a:latin typeface="Neue Haas Unica W1G" panose="020B0504030206020203" pitchFamily="34" charset="0"/>
                      </a:endParaRP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+ 1 000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+7 %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57564">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Oma PIHA</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+ 1 000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+10 %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57564">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Reserviläinen</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+ 1 000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+6 %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57564">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Kuvalehti</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+ 1 000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+3 %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57564">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Luonto</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+ 1 000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357564">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Talouselämä</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+ 1 000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+2 %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357564">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Tehy-lehti</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+ 1 000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+2 %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57564">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Tieteen Kuvalehti</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+ 1 000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+3 %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r h="357564">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Tieteen Kuvalehti Historia</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+ 1 000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+2 %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884044878"/>
                  </a:ext>
                </a:extLst>
              </a:tr>
              <a:tr h="357564">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panose="020B0504030206020203" pitchFamily="34" charset="0"/>
                        </a:rPr>
                        <a:t>+ 1 000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+5 %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08592815"/>
                  </a:ext>
                </a:extLst>
              </a:tr>
            </a:tbl>
          </a:graphicData>
        </a:graphic>
      </p:graphicFrame>
    </p:spTree>
    <p:extLst>
      <p:ext uri="{BB962C8B-B14F-4D97-AF65-F5344CB8AC3E}">
        <p14:creationId xmlns:p14="http://schemas.microsoft.com/office/powerpoint/2010/main" val="4235875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Suurimmat yleisöt </a:t>
            </a:r>
            <a:r>
              <a:rPr lang="fi-FI" sz="3000" u="sng" dirty="0">
                <a:solidFill>
                  <a:schemeClr val="accent1"/>
                </a:solidFill>
              </a:rPr>
              <a:t>Instagramissa</a:t>
            </a:r>
            <a:r>
              <a:rPr lang="fi-FI" sz="3000" dirty="0">
                <a:solidFill>
                  <a:schemeClr val="accent1"/>
                </a:solidFill>
              </a:rPr>
              <a:t> vuonna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897633139"/>
              </p:ext>
            </p:extLst>
          </p:nvPr>
        </p:nvGraphicFramePr>
        <p:xfrm>
          <a:off x="3377184" y="1410788"/>
          <a:ext cx="5388198" cy="4589959"/>
        </p:xfrm>
        <a:graphic>
          <a:graphicData uri="http://schemas.openxmlformats.org/drawingml/2006/table">
            <a:tbl>
              <a:tblPr firstRow="1" bandRow="1">
                <a:tableStyleId>{72833802-FEF1-4C79-8D5D-14CF1EAF98D9}</a:tableStyleId>
              </a:tblPr>
              <a:tblGrid>
                <a:gridCol w="604591">
                  <a:extLst>
                    <a:ext uri="{9D8B030D-6E8A-4147-A177-3AD203B41FA5}">
                      <a16:colId xmlns:a16="http://schemas.microsoft.com/office/drawing/2014/main" val="3436780004"/>
                    </a:ext>
                  </a:extLst>
                </a:gridCol>
                <a:gridCol w="2012860">
                  <a:extLst>
                    <a:ext uri="{9D8B030D-6E8A-4147-A177-3AD203B41FA5}">
                      <a16:colId xmlns:a16="http://schemas.microsoft.com/office/drawing/2014/main" val="3107084423"/>
                    </a:ext>
                  </a:extLst>
                </a:gridCol>
                <a:gridCol w="1654510">
                  <a:extLst>
                    <a:ext uri="{9D8B030D-6E8A-4147-A177-3AD203B41FA5}">
                      <a16:colId xmlns:a16="http://schemas.microsoft.com/office/drawing/2014/main" val="2894783011"/>
                    </a:ext>
                  </a:extLst>
                </a:gridCol>
                <a:gridCol w="1014413">
                  <a:extLst>
                    <a:ext uri="{9D8B030D-6E8A-4147-A177-3AD203B41FA5}">
                      <a16:colId xmlns:a16="http://schemas.microsoft.com/office/drawing/2014/main" val="2920908159"/>
                    </a:ext>
                  </a:extLst>
                </a:gridCol>
                <a:gridCol w="101824">
                  <a:extLst>
                    <a:ext uri="{9D8B030D-6E8A-4147-A177-3AD203B41FA5}">
                      <a16:colId xmlns:a16="http://schemas.microsoft.com/office/drawing/2014/main" val="3113567705"/>
                    </a:ext>
                  </a:extLst>
                </a:gridCol>
              </a:tblGrid>
              <a:tr h="417269">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Eniten seuraajia vuonna 2024</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500" b="0" noProof="0" dirty="0">
                          <a:solidFill>
                            <a:schemeClr val="bg1"/>
                          </a:solidFill>
                          <a:latin typeface="Neue Haas Unica W1G" panose="020B0504030206020203" pitchFamily="34" charset="0"/>
                        </a:rPr>
                        <a:t>vs. 2023</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1.</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Luonto</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123 922</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chemeClr val="tx2"/>
                          </a:solidFill>
                          <a:effectLst/>
                          <a:latin typeface="Neue Haas Unica W1G" panose="020B0504030206020203" pitchFamily="34" charset="0"/>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2.</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Kotona</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88 653</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chemeClr val="tx2"/>
                          </a:solidFill>
                          <a:effectLst/>
                          <a:latin typeface="Neue Haas Unica W1G" panose="020B0504030206020203" pitchFamily="34" charset="0"/>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3.</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74 517</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chemeClr val="tx2"/>
                          </a:solidFill>
                          <a:effectLst/>
                          <a:latin typeface="Neue Haas Unica W1G" panose="020B0504030206020203" pitchFamily="34" charset="0"/>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Soppa365</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67 701</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chemeClr val="tx2"/>
                          </a:solidFill>
                          <a:effectLst/>
                          <a:latin typeface="Neue Haas Unica W1G" panose="020B0504030206020203" pitchFamily="34" charset="0"/>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5.</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K-Ruoka</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66 298</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chemeClr val="tx2"/>
                          </a:solidFill>
                          <a:effectLst/>
                          <a:latin typeface="Neue Haas Unica W1G" panose="020B0504030206020203" pitchFamily="34" charset="0"/>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6.</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 Naiset</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62 983</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chemeClr val="tx2"/>
                          </a:solidFill>
                          <a:effectLst/>
                          <a:latin typeface="Neue Haas Unica W1G" panose="020B0504030206020203" pitchFamily="34" charset="0"/>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Maku</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57 857</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chemeClr val="tx2"/>
                          </a:solidFill>
                          <a:effectLst/>
                          <a:latin typeface="Neue Haas Unica W1G" panose="020B0504030206020203" pitchFamily="34" charset="0"/>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8.</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Avotakka</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53 271</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chemeClr val="tx2"/>
                          </a:solidFill>
                          <a:effectLst/>
                          <a:latin typeface="Neue Haas Unica W1G" panose="020B0504030206020203" pitchFamily="34" charset="0"/>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9.</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 ja keittiö</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46 795</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chemeClr val="tx2"/>
                          </a:solidFill>
                          <a:effectLst/>
                          <a:latin typeface="Neue Haas Unica W1G" panose="020B0504030206020203" pitchFamily="34" charset="0"/>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10.</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Unelmien Talo&amp;Koti</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42 712</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chemeClr val="tx2"/>
                          </a:solidFill>
                          <a:effectLst/>
                          <a:latin typeface="Neue Haas Unica W1G" panose="020B0504030206020203" pitchFamily="34" charset="0"/>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8" name="Rectangle 7">
            <a:extLst>
              <a:ext uri="{FF2B5EF4-FFF2-40B4-BE49-F238E27FC236}">
                <a16:creationId xmlns:a16="http://schemas.microsoft.com/office/drawing/2014/main" id="{9E7F03D6-1B07-F147-8580-D749147E9E79}"/>
              </a:ext>
            </a:extLst>
          </p:cNvPr>
          <p:cNvSpPr/>
          <p:nvPr/>
        </p:nvSpPr>
        <p:spPr>
          <a:xfrm>
            <a:off x="8915400" y="1225464"/>
            <a:ext cx="2194839" cy="307777"/>
          </a:xfrm>
          <a:prstGeom prst="rect">
            <a:avLst/>
          </a:prstGeom>
        </p:spPr>
        <p:txBody>
          <a:bodyPr wrap="square">
            <a:spAutoFit/>
          </a:bodyPr>
          <a:lstStyle/>
          <a:p>
            <a:pPr algn="ctr"/>
            <a:endParaRPr lang="fi-FI" sz="1400" dirty="0">
              <a:solidFill>
                <a:schemeClr val="accent1"/>
              </a:solidFill>
              <a:latin typeface="Neue Haas Unica W1G" panose="020B0504030206020203" pitchFamily="34" charset="0"/>
            </a:endParaRPr>
          </a:p>
        </p:txBody>
      </p:sp>
      <p:sp>
        <p:nvSpPr>
          <p:cNvPr id="6" name="TextBox 5">
            <a:extLst>
              <a:ext uri="{FF2B5EF4-FFF2-40B4-BE49-F238E27FC236}">
                <a16:creationId xmlns:a16="http://schemas.microsoft.com/office/drawing/2014/main" id="{C2603AE3-714B-7A45-8436-75038CEEBCFC}"/>
              </a:ext>
            </a:extLst>
          </p:cNvPr>
          <p:cNvSpPr txBox="1"/>
          <p:nvPr/>
        </p:nvSpPr>
        <p:spPr>
          <a:xfrm>
            <a:off x="3122727" y="6345459"/>
            <a:ext cx="5897112" cy="246221"/>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Luvut kerätty  31.12.2023 / 31.12.2024</a:t>
            </a:r>
          </a:p>
        </p:txBody>
      </p:sp>
    </p:spTree>
    <p:extLst>
      <p:ext uri="{BB962C8B-B14F-4D97-AF65-F5344CB8AC3E}">
        <p14:creationId xmlns:p14="http://schemas.microsoft.com/office/powerpoint/2010/main" val="3407707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Instagramissa</a:t>
            </a:r>
            <a:r>
              <a:rPr lang="fi-FI" sz="3000" dirty="0">
                <a:solidFill>
                  <a:schemeClr val="accent1"/>
                </a:solidFill>
              </a:rPr>
              <a:t> vuonna 2024</a:t>
            </a:r>
          </a:p>
        </p:txBody>
      </p:sp>
      <p:graphicFrame>
        <p:nvGraphicFramePr>
          <p:cNvPr id="10" name="Table 7">
            <a:extLst>
              <a:ext uri="{FF2B5EF4-FFF2-40B4-BE49-F238E27FC236}">
                <a16:creationId xmlns:a16="http://schemas.microsoft.com/office/drawing/2014/main" id="{193167C7-CD55-FB44-A4D8-DEA7CB262C01}"/>
              </a:ext>
            </a:extLst>
          </p:cNvPr>
          <p:cNvGraphicFramePr>
            <a:graphicFrameLocks noGrp="1"/>
          </p:cNvGraphicFramePr>
          <p:nvPr>
            <p:ph idx="10"/>
            <p:extLst>
              <p:ext uri="{D42A27DB-BD31-4B8C-83A1-F6EECF244321}">
                <p14:modId xmlns:p14="http://schemas.microsoft.com/office/powerpoint/2010/main" val="2727747555"/>
              </p:ext>
            </p:extLst>
          </p:nvPr>
        </p:nvGraphicFramePr>
        <p:xfrm>
          <a:off x="3401901" y="1353636"/>
          <a:ext cx="5388198" cy="4589959"/>
        </p:xfrm>
        <a:graphic>
          <a:graphicData uri="http://schemas.openxmlformats.org/drawingml/2006/table">
            <a:tbl>
              <a:tblPr firstRow="1" bandRow="1">
                <a:tableStyleId>{72833802-FEF1-4C79-8D5D-14CF1EAF98D9}</a:tableStyleId>
              </a:tblPr>
              <a:tblGrid>
                <a:gridCol w="604591">
                  <a:extLst>
                    <a:ext uri="{9D8B030D-6E8A-4147-A177-3AD203B41FA5}">
                      <a16:colId xmlns:a16="http://schemas.microsoft.com/office/drawing/2014/main" val="3436780004"/>
                    </a:ext>
                  </a:extLst>
                </a:gridCol>
                <a:gridCol w="2381495">
                  <a:extLst>
                    <a:ext uri="{9D8B030D-6E8A-4147-A177-3AD203B41FA5}">
                      <a16:colId xmlns:a16="http://schemas.microsoft.com/office/drawing/2014/main" val="3107084423"/>
                    </a:ext>
                  </a:extLst>
                </a:gridCol>
                <a:gridCol w="1285875">
                  <a:extLst>
                    <a:ext uri="{9D8B030D-6E8A-4147-A177-3AD203B41FA5}">
                      <a16:colId xmlns:a16="http://schemas.microsoft.com/office/drawing/2014/main" val="2894783011"/>
                    </a:ext>
                  </a:extLst>
                </a:gridCol>
                <a:gridCol w="1014413">
                  <a:extLst>
                    <a:ext uri="{9D8B030D-6E8A-4147-A177-3AD203B41FA5}">
                      <a16:colId xmlns:a16="http://schemas.microsoft.com/office/drawing/2014/main" val="2920908159"/>
                    </a:ext>
                  </a:extLst>
                </a:gridCol>
                <a:gridCol w="101824">
                  <a:extLst>
                    <a:ext uri="{9D8B030D-6E8A-4147-A177-3AD203B41FA5}">
                      <a16:colId xmlns:a16="http://schemas.microsoft.com/office/drawing/2014/main" val="3113567705"/>
                    </a:ext>
                  </a:extLst>
                </a:gridCol>
              </a:tblGrid>
              <a:tr h="417269">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u="sng" kern="1200" noProof="0" dirty="0">
                          <a:solidFill>
                            <a:schemeClr val="bg1"/>
                          </a:solidFill>
                          <a:latin typeface="Neue Haas Unica W1G Medium" panose="020B0504030206020203" pitchFamily="34" charset="0"/>
                          <a:ea typeface="+mn-ea"/>
                          <a:cs typeface="+mn-cs"/>
                        </a:rPr>
                        <a:t>Uusia seuraajia</a:t>
                      </a:r>
                      <a:r>
                        <a:rPr lang="fi-FI" sz="1500" b="0" i="0" u="none" kern="1200" noProof="0" dirty="0">
                          <a:solidFill>
                            <a:schemeClr val="bg1"/>
                          </a:solidFill>
                          <a:latin typeface="Neue Haas Unica W1G Medium" panose="020B0504030206020203" pitchFamily="34" charset="0"/>
                          <a:ea typeface="+mn-ea"/>
                          <a:cs typeface="+mn-cs"/>
                        </a:rPr>
                        <a:t> </a:t>
                      </a:r>
                      <a:r>
                        <a:rPr lang="fi-FI" sz="1500" b="0" i="0" kern="1200" noProof="0" dirty="0">
                          <a:solidFill>
                            <a:schemeClr val="bg1"/>
                          </a:solidFill>
                          <a:latin typeface="Neue Haas Unica W1G Medium" panose="020B0504030206020203" pitchFamily="34" charset="0"/>
                          <a:ea typeface="+mn-ea"/>
                          <a:cs typeface="+mn-cs"/>
                        </a:rPr>
                        <a:t>vuonna 2024</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noProof="0" dirty="0">
                          <a:solidFill>
                            <a:schemeClr val="bg1"/>
                          </a:solidFill>
                          <a:latin typeface="Neue Haas Unica W1G" panose="020B0504030206020203" pitchFamily="34" charset="0"/>
                        </a:rPr>
                        <a:t>vs. 2023</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1.</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+ 8 416</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+ 26 %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2.</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+ 4 331</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+ 16 %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3.</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Kotona</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+ 4 233</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+ 5 %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K-Ruoka</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+ 3 847</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+ 6 %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5.</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TAUKO Magazine</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+ 3 661</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+ 18 %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6.</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+ 3 625</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+ 5 %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Kaikkien aikojen Joulu</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+ 2 428</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+ 70 %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8.</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Viherpiha</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+ 2 179</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+ 5 %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9.</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 Naiset</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+ 1 991</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+ 3 %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10.</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Trendi</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+ 1 986</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+ 9 %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6" name="TextBox 5">
            <a:extLst>
              <a:ext uri="{FF2B5EF4-FFF2-40B4-BE49-F238E27FC236}">
                <a16:creationId xmlns:a16="http://schemas.microsoft.com/office/drawing/2014/main" id="{7EE1FF51-9FFF-C941-965A-DF6458068966}"/>
              </a:ext>
            </a:extLst>
          </p:cNvPr>
          <p:cNvSpPr txBox="1"/>
          <p:nvPr/>
        </p:nvSpPr>
        <p:spPr>
          <a:xfrm>
            <a:off x="3122727" y="6345459"/>
            <a:ext cx="5897112" cy="246221"/>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Luvut kerätty  31.12.2023 / 31.12.2024</a:t>
            </a:r>
          </a:p>
        </p:txBody>
      </p:sp>
    </p:spTree>
    <p:extLst>
      <p:ext uri="{BB962C8B-B14F-4D97-AF65-F5344CB8AC3E}">
        <p14:creationId xmlns:p14="http://schemas.microsoft.com/office/powerpoint/2010/main" val="1174191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Suurimmat yleisöt </a:t>
            </a:r>
            <a:r>
              <a:rPr lang="fi-FI" sz="3000" u="sng" dirty="0">
                <a:solidFill>
                  <a:schemeClr val="accent1"/>
                </a:solidFill>
              </a:rPr>
              <a:t>X:ssä</a:t>
            </a:r>
            <a:r>
              <a:rPr lang="fi-FI" sz="3000" dirty="0">
                <a:solidFill>
                  <a:schemeClr val="accent1"/>
                </a:solidFill>
              </a:rPr>
              <a:t> vuonna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081625219"/>
              </p:ext>
            </p:extLst>
          </p:nvPr>
        </p:nvGraphicFramePr>
        <p:xfrm>
          <a:off x="3377184" y="1410788"/>
          <a:ext cx="5388198" cy="4589959"/>
        </p:xfrm>
        <a:graphic>
          <a:graphicData uri="http://schemas.openxmlformats.org/drawingml/2006/table">
            <a:tbl>
              <a:tblPr firstRow="1" bandRow="1">
                <a:tableStyleId>{72833802-FEF1-4C79-8D5D-14CF1EAF98D9}</a:tableStyleId>
              </a:tblPr>
              <a:tblGrid>
                <a:gridCol w="604591">
                  <a:extLst>
                    <a:ext uri="{9D8B030D-6E8A-4147-A177-3AD203B41FA5}">
                      <a16:colId xmlns:a16="http://schemas.microsoft.com/office/drawing/2014/main" val="3436780004"/>
                    </a:ext>
                  </a:extLst>
                </a:gridCol>
                <a:gridCol w="2012860">
                  <a:extLst>
                    <a:ext uri="{9D8B030D-6E8A-4147-A177-3AD203B41FA5}">
                      <a16:colId xmlns:a16="http://schemas.microsoft.com/office/drawing/2014/main" val="3107084423"/>
                    </a:ext>
                  </a:extLst>
                </a:gridCol>
                <a:gridCol w="1654510">
                  <a:extLst>
                    <a:ext uri="{9D8B030D-6E8A-4147-A177-3AD203B41FA5}">
                      <a16:colId xmlns:a16="http://schemas.microsoft.com/office/drawing/2014/main" val="2894783011"/>
                    </a:ext>
                  </a:extLst>
                </a:gridCol>
                <a:gridCol w="1014413">
                  <a:extLst>
                    <a:ext uri="{9D8B030D-6E8A-4147-A177-3AD203B41FA5}">
                      <a16:colId xmlns:a16="http://schemas.microsoft.com/office/drawing/2014/main" val="2920908159"/>
                    </a:ext>
                  </a:extLst>
                </a:gridCol>
                <a:gridCol w="101824">
                  <a:extLst>
                    <a:ext uri="{9D8B030D-6E8A-4147-A177-3AD203B41FA5}">
                      <a16:colId xmlns:a16="http://schemas.microsoft.com/office/drawing/2014/main" val="3113567705"/>
                    </a:ext>
                  </a:extLst>
                </a:gridCol>
              </a:tblGrid>
              <a:tr h="417269">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Eniten seuraajia vuonna 2024</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500" b="0" noProof="0" dirty="0">
                          <a:solidFill>
                            <a:schemeClr val="bg1"/>
                          </a:solidFill>
                          <a:latin typeface="Neue Haas Unica W1G" panose="020B0504030206020203" pitchFamily="34" charset="0"/>
                        </a:rPr>
                        <a:t>vs. 2023</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1.</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Talouselämä</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186 649</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chemeClr val="tx2"/>
                          </a:solidFill>
                          <a:effectLst/>
                          <a:latin typeface="Neue Haas Unica W1G" panose="020B0504030206020203" pitchFamily="34" charset="0"/>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2.</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Kuvalehti</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141 784</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chemeClr val="tx2"/>
                          </a:solidFill>
                          <a:effectLst/>
                          <a:latin typeface="Neue Haas Unica W1G" panose="020B0504030206020203" pitchFamily="34" charset="0"/>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3.</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49 834</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chemeClr val="tx2"/>
                          </a:solidFill>
                          <a:effectLst/>
                          <a:latin typeface="Neue Haas Unica W1G" panose="020B0504030206020203" pitchFamily="34" charset="0"/>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Mikrobitti</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18 343</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chemeClr val="tx2"/>
                          </a:solidFill>
                          <a:effectLst/>
                          <a:latin typeface="Neue Haas Unica W1G" panose="020B0504030206020203" pitchFamily="34" charset="0"/>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5.</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Image</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16 305</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chemeClr val="tx2"/>
                          </a:solidFill>
                          <a:effectLst/>
                          <a:latin typeface="Neue Haas Unica W1G" panose="020B0504030206020203" pitchFamily="34" charset="0"/>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6.</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Luonto</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14 023</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chemeClr val="tx2"/>
                          </a:solidFill>
                          <a:effectLst/>
                          <a:latin typeface="Neue Haas Unica W1G" panose="020B0504030206020203" pitchFamily="34" charset="0"/>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Lääkärilehti</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12 907</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chemeClr val="tx2"/>
                          </a:solidFill>
                          <a:effectLst/>
                          <a:latin typeface="Neue Haas Unica W1G" panose="020B0504030206020203" pitchFamily="34" charset="0"/>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8.</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Arvopaperi</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11 607</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chemeClr val="tx2"/>
                          </a:solidFill>
                          <a:effectLst/>
                          <a:latin typeface="Neue Haas Unica W1G" panose="020B0504030206020203" pitchFamily="34" charset="0"/>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9.</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Tivi</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10 861</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chemeClr val="tx2"/>
                          </a:solidFill>
                          <a:effectLst/>
                          <a:latin typeface="Neue Haas Unica W1G" panose="020B0504030206020203" pitchFamily="34" charset="0"/>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10.</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Mediuutiset</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9 441</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u="none" strike="noStrike" dirty="0">
                          <a:solidFill>
                            <a:schemeClr val="tx2"/>
                          </a:solidFill>
                          <a:effectLst/>
                          <a:latin typeface="Neue Haas Unica W1G" panose="020B0504030206020203" pitchFamily="34" charset="0"/>
                        </a:rPr>
                        <a:t>↑+2</a:t>
                      </a:r>
                      <a:endParaRPr lang="fi-FI" sz="1500" b="0" i="0" u="none" strike="noStrike" dirty="0">
                        <a:solidFill>
                          <a:schemeClr val="tx2"/>
                        </a:solidFill>
                        <a:effectLst/>
                        <a:latin typeface="Neue Haas Unica W1G" panose="020B0504030206020203" pitchFamily="34" charset="0"/>
                      </a:endParaRP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8" name="Rectangle 7">
            <a:extLst>
              <a:ext uri="{FF2B5EF4-FFF2-40B4-BE49-F238E27FC236}">
                <a16:creationId xmlns:a16="http://schemas.microsoft.com/office/drawing/2014/main" id="{9E7F03D6-1B07-F147-8580-D749147E9E79}"/>
              </a:ext>
            </a:extLst>
          </p:cNvPr>
          <p:cNvSpPr/>
          <p:nvPr/>
        </p:nvSpPr>
        <p:spPr>
          <a:xfrm>
            <a:off x="8915400" y="1225464"/>
            <a:ext cx="2194839" cy="307777"/>
          </a:xfrm>
          <a:prstGeom prst="rect">
            <a:avLst/>
          </a:prstGeom>
        </p:spPr>
        <p:txBody>
          <a:bodyPr wrap="square">
            <a:spAutoFit/>
          </a:bodyPr>
          <a:lstStyle/>
          <a:p>
            <a:pPr algn="ctr"/>
            <a:endParaRPr lang="fi-FI" sz="1400" dirty="0">
              <a:solidFill>
                <a:schemeClr val="accent1"/>
              </a:solidFill>
              <a:latin typeface="Neue Haas Unica W1G" panose="020B0504030206020203" pitchFamily="34" charset="0"/>
            </a:endParaRPr>
          </a:p>
        </p:txBody>
      </p:sp>
      <p:sp>
        <p:nvSpPr>
          <p:cNvPr id="6" name="TextBox 5">
            <a:extLst>
              <a:ext uri="{FF2B5EF4-FFF2-40B4-BE49-F238E27FC236}">
                <a16:creationId xmlns:a16="http://schemas.microsoft.com/office/drawing/2014/main" id="{C2603AE3-714B-7A45-8436-75038CEEBCFC}"/>
              </a:ext>
            </a:extLst>
          </p:cNvPr>
          <p:cNvSpPr txBox="1"/>
          <p:nvPr/>
        </p:nvSpPr>
        <p:spPr>
          <a:xfrm>
            <a:off x="3122727" y="6345459"/>
            <a:ext cx="5897112" cy="246221"/>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Luvut kerätty  31.12.2023 / 31.12.2024</a:t>
            </a:r>
          </a:p>
        </p:txBody>
      </p:sp>
    </p:spTree>
    <p:extLst>
      <p:ext uri="{BB962C8B-B14F-4D97-AF65-F5344CB8AC3E}">
        <p14:creationId xmlns:p14="http://schemas.microsoft.com/office/powerpoint/2010/main" val="3527448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X:ssä</a:t>
            </a:r>
            <a:r>
              <a:rPr lang="fi-FI" sz="3000" dirty="0">
                <a:solidFill>
                  <a:schemeClr val="accent1"/>
                </a:solidFill>
              </a:rPr>
              <a:t> vuonna 2024</a:t>
            </a:r>
          </a:p>
        </p:txBody>
      </p:sp>
      <p:graphicFrame>
        <p:nvGraphicFramePr>
          <p:cNvPr id="10" name="Table 7">
            <a:extLst>
              <a:ext uri="{FF2B5EF4-FFF2-40B4-BE49-F238E27FC236}">
                <a16:creationId xmlns:a16="http://schemas.microsoft.com/office/drawing/2014/main" id="{193167C7-CD55-FB44-A4D8-DEA7CB262C01}"/>
              </a:ext>
            </a:extLst>
          </p:cNvPr>
          <p:cNvGraphicFramePr>
            <a:graphicFrameLocks noGrp="1"/>
          </p:cNvGraphicFramePr>
          <p:nvPr>
            <p:ph idx="10"/>
            <p:extLst>
              <p:ext uri="{D42A27DB-BD31-4B8C-83A1-F6EECF244321}">
                <p14:modId xmlns:p14="http://schemas.microsoft.com/office/powerpoint/2010/main" val="1306404510"/>
              </p:ext>
            </p:extLst>
          </p:nvPr>
        </p:nvGraphicFramePr>
        <p:xfrm>
          <a:off x="3401901" y="1353636"/>
          <a:ext cx="5388198" cy="4589959"/>
        </p:xfrm>
        <a:graphic>
          <a:graphicData uri="http://schemas.openxmlformats.org/drawingml/2006/table">
            <a:tbl>
              <a:tblPr firstRow="1" bandRow="1">
                <a:tableStyleId>{72833802-FEF1-4C79-8D5D-14CF1EAF98D9}</a:tableStyleId>
              </a:tblPr>
              <a:tblGrid>
                <a:gridCol w="604591">
                  <a:extLst>
                    <a:ext uri="{9D8B030D-6E8A-4147-A177-3AD203B41FA5}">
                      <a16:colId xmlns:a16="http://schemas.microsoft.com/office/drawing/2014/main" val="3436780004"/>
                    </a:ext>
                  </a:extLst>
                </a:gridCol>
                <a:gridCol w="2381495">
                  <a:extLst>
                    <a:ext uri="{9D8B030D-6E8A-4147-A177-3AD203B41FA5}">
                      <a16:colId xmlns:a16="http://schemas.microsoft.com/office/drawing/2014/main" val="3107084423"/>
                    </a:ext>
                  </a:extLst>
                </a:gridCol>
                <a:gridCol w="1285875">
                  <a:extLst>
                    <a:ext uri="{9D8B030D-6E8A-4147-A177-3AD203B41FA5}">
                      <a16:colId xmlns:a16="http://schemas.microsoft.com/office/drawing/2014/main" val="2894783011"/>
                    </a:ext>
                  </a:extLst>
                </a:gridCol>
                <a:gridCol w="1014413">
                  <a:extLst>
                    <a:ext uri="{9D8B030D-6E8A-4147-A177-3AD203B41FA5}">
                      <a16:colId xmlns:a16="http://schemas.microsoft.com/office/drawing/2014/main" val="2920908159"/>
                    </a:ext>
                  </a:extLst>
                </a:gridCol>
                <a:gridCol w="101824">
                  <a:extLst>
                    <a:ext uri="{9D8B030D-6E8A-4147-A177-3AD203B41FA5}">
                      <a16:colId xmlns:a16="http://schemas.microsoft.com/office/drawing/2014/main" val="3113567705"/>
                    </a:ext>
                  </a:extLst>
                </a:gridCol>
              </a:tblGrid>
              <a:tr h="417269">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u="sng" kern="1200" noProof="0" dirty="0">
                          <a:solidFill>
                            <a:schemeClr val="bg1"/>
                          </a:solidFill>
                          <a:latin typeface="Neue Haas Unica W1G Medium" panose="020B0504030206020203" pitchFamily="34" charset="0"/>
                          <a:ea typeface="+mn-ea"/>
                          <a:cs typeface="+mn-cs"/>
                        </a:rPr>
                        <a:t>Uusia seuraajia</a:t>
                      </a:r>
                      <a:r>
                        <a:rPr lang="fi-FI" sz="1500" b="0" i="0" u="none" kern="1200" noProof="0" dirty="0">
                          <a:solidFill>
                            <a:schemeClr val="bg1"/>
                          </a:solidFill>
                          <a:latin typeface="Neue Haas Unica W1G Medium" panose="020B0504030206020203" pitchFamily="34" charset="0"/>
                          <a:ea typeface="+mn-ea"/>
                          <a:cs typeface="+mn-cs"/>
                        </a:rPr>
                        <a:t> </a:t>
                      </a:r>
                      <a:r>
                        <a:rPr lang="fi-FI" sz="1500" b="0" i="0" kern="1200" noProof="0" dirty="0">
                          <a:solidFill>
                            <a:schemeClr val="bg1"/>
                          </a:solidFill>
                          <a:latin typeface="Neue Haas Unica W1G Medium" panose="020B0504030206020203" pitchFamily="34" charset="0"/>
                          <a:ea typeface="+mn-ea"/>
                          <a:cs typeface="+mn-cs"/>
                        </a:rPr>
                        <a:t>vuonna 2024</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noProof="0" dirty="0">
                          <a:solidFill>
                            <a:schemeClr val="bg1"/>
                          </a:solidFill>
                          <a:latin typeface="Neue Haas Unica W1G" panose="020B0504030206020203" pitchFamily="34" charset="0"/>
                        </a:rPr>
                        <a:t>vs. 2023</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1.</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Reserviläinen</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+ 301</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+ 7 %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2.</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Ulkopolitiikka</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+ 97</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+ 3 %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3.</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Metsätrans</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+ 15</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+ 375 %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Siivet</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+ 2 %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5.</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Arvopaperi</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+ 9</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en-FI" sz="1600" dirty="0">
                          <a:effectLst/>
                        </a:rPr>
                        <a:t>± </a:t>
                      </a:r>
                      <a:r>
                        <a:rPr lang="fi-FI" sz="1500" b="0" i="0" u="none" strike="noStrike" dirty="0">
                          <a:solidFill>
                            <a:srgbClr val="002649"/>
                          </a:solidFill>
                          <a:effectLst/>
                          <a:latin typeface="Neue Haas Unica W1G" panose="020B0504030206020203" pitchFamily="34" charset="0"/>
                        </a:rPr>
                        <a:t>0 %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6.</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Apu</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+ 8</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en-FI" sz="1600" dirty="0">
                          <a:effectLst/>
                        </a:rPr>
                        <a:t>± </a:t>
                      </a:r>
                      <a:r>
                        <a:rPr lang="fi-FI" sz="1500" b="0" i="0" u="none" strike="noStrike" dirty="0">
                          <a:solidFill>
                            <a:srgbClr val="002649"/>
                          </a:solidFill>
                          <a:effectLst/>
                          <a:latin typeface="Neue Haas Unica W1G" panose="020B0504030206020203" pitchFamily="34" charset="0"/>
                        </a:rPr>
                        <a:t>0 %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Käytännön Maamies</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+ 7</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8.</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Caravan</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+ 6</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+ 3 %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9.</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Kuntatekniikka</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- 10 %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10.</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Ympäristö ja Terveys</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- 3</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0 % </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6" name="TextBox 5">
            <a:extLst>
              <a:ext uri="{FF2B5EF4-FFF2-40B4-BE49-F238E27FC236}">
                <a16:creationId xmlns:a16="http://schemas.microsoft.com/office/drawing/2014/main" id="{7EE1FF51-9FFF-C941-965A-DF6458068966}"/>
              </a:ext>
            </a:extLst>
          </p:cNvPr>
          <p:cNvSpPr txBox="1"/>
          <p:nvPr/>
        </p:nvSpPr>
        <p:spPr>
          <a:xfrm>
            <a:off x="3122727" y="6345459"/>
            <a:ext cx="5897112" cy="246221"/>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Luvut kerätty  31.12.2023 / 31.12.2024</a:t>
            </a:r>
          </a:p>
        </p:txBody>
      </p:sp>
    </p:spTree>
    <p:extLst>
      <p:ext uri="{BB962C8B-B14F-4D97-AF65-F5344CB8AC3E}">
        <p14:creationId xmlns:p14="http://schemas.microsoft.com/office/powerpoint/2010/main" val="1552250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Suurimmat yleisöt </a:t>
            </a:r>
            <a:r>
              <a:rPr lang="fi-FI" sz="3000" u="sng" dirty="0">
                <a:solidFill>
                  <a:schemeClr val="accent1"/>
                </a:solidFill>
              </a:rPr>
              <a:t>YouTubessa</a:t>
            </a:r>
            <a:r>
              <a:rPr lang="fi-FI" sz="3000" dirty="0">
                <a:solidFill>
                  <a:schemeClr val="accent1"/>
                </a:solidFill>
              </a:rPr>
              <a:t> vuonna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606671246"/>
              </p:ext>
            </p:extLst>
          </p:nvPr>
        </p:nvGraphicFramePr>
        <p:xfrm>
          <a:off x="3377184" y="1410788"/>
          <a:ext cx="5388198" cy="4589959"/>
        </p:xfrm>
        <a:graphic>
          <a:graphicData uri="http://schemas.openxmlformats.org/drawingml/2006/table">
            <a:tbl>
              <a:tblPr firstRow="1" bandRow="1">
                <a:tableStyleId>{72833802-FEF1-4C79-8D5D-14CF1EAF98D9}</a:tableStyleId>
              </a:tblPr>
              <a:tblGrid>
                <a:gridCol w="604591">
                  <a:extLst>
                    <a:ext uri="{9D8B030D-6E8A-4147-A177-3AD203B41FA5}">
                      <a16:colId xmlns:a16="http://schemas.microsoft.com/office/drawing/2014/main" val="3436780004"/>
                    </a:ext>
                  </a:extLst>
                </a:gridCol>
                <a:gridCol w="2012860">
                  <a:extLst>
                    <a:ext uri="{9D8B030D-6E8A-4147-A177-3AD203B41FA5}">
                      <a16:colId xmlns:a16="http://schemas.microsoft.com/office/drawing/2014/main" val="3107084423"/>
                    </a:ext>
                  </a:extLst>
                </a:gridCol>
                <a:gridCol w="1654510">
                  <a:extLst>
                    <a:ext uri="{9D8B030D-6E8A-4147-A177-3AD203B41FA5}">
                      <a16:colId xmlns:a16="http://schemas.microsoft.com/office/drawing/2014/main" val="2894783011"/>
                    </a:ext>
                  </a:extLst>
                </a:gridCol>
                <a:gridCol w="1014413">
                  <a:extLst>
                    <a:ext uri="{9D8B030D-6E8A-4147-A177-3AD203B41FA5}">
                      <a16:colId xmlns:a16="http://schemas.microsoft.com/office/drawing/2014/main" val="2920908159"/>
                    </a:ext>
                  </a:extLst>
                </a:gridCol>
                <a:gridCol w="101824">
                  <a:extLst>
                    <a:ext uri="{9D8B030D-6E8A-4147-A177-3AD203B41FA5}">
                      <a16:colId xmlns:a16="http://schemas.microsoft.com/office/drawing/2014/main" val="3113567705"/>
                    </a:ext>
                  </a:extLst>
                </a:gridCol>
              </a:tblGrid>
              <a:tr h="417269">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Eniten seuraajia vuonna 2024</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500" b="0" noProof="0" dirty="0">
                          <a:solidFill>
                            <a:schemeClr val="bg1"/>
                          </a:solidFill>
                          <a:latin typeface="Neue Haas Unica W1G" panose="020B0504030206020203" pitchFamily="34" charset="0"/>
                        </a:rPr>
                        <a:t>vs. 2023</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1.</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Aku Ankka</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34 200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panose="020B0504030206020203" pitchFamily="34" charset="0"/>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2.</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Tuulilasi</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20 700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panose="020B0504030206020203" pitchFamily="34" charset="0"/>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3.</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Siivet</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20 300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u="none" strike="noStrike" dirty="0">
                          <a:solidFill>
                            <a:schemeClr val="tx2"/>
                          </a:solidFill>
                          <a:effectLst/>
                          <a:latin typeface="Neue Haas Unica W1G" panose="020B0504030206020203" pitchFamily="34" charset="0"/>
                        </a:rPr>
                        <a:t>↑+1</a:t>
                      </a:r>
                      <a:endParaRPr lang="fi-FI" sz="1500" b="0" i="0" u="none" strike="noStrike" dirty="0">
                        <a:solidFill>
                          <a:schemeClr val="tx2"/>
                        </a:solidFill>
                        <a:effectLst/>
                        <a:latin typeface="Neue Haas Unica W1G" panose="020B0504030206020203" pitchFamily="34" charset="0"/>
                      </a:endParaRP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20 200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u="none" strike="noStrike" dirty="0">
                          <a:solidFill>
                            <a:schemeClr val="tx2"/>
                          </a:solidFill>
                          <a:effectLst/>
                          <a:latin typeface="Neue Haas Unica W1G" panose="020B0504030206020203" pitchFamily="34" charset="0"/>
                        </a:rPr>
                        <a:t>↓-1</a:t>
                      </a:r>
                      <a:endParaRPr lang="fi-FI" sz="1500" b="0" i="0" u="none" strike="noStrike" dirty="0">
                        <a:solidFill>
                          <a:schemeClr val="tx2"/>
                        </a:solidFill>
                        <a:effectLst/>
                        <a:latin typeface="Neue Haas Unica W1G" panose="020B0504030206020203" pitchFamily="34" charset="0"/>
                      </a:endParaRP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5.</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K-Ruoka</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14 700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panose="020B0504030206020203" pitchFamily="34" charset="0"/>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6.</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Konepörssi</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12 900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panose="020B0504030206020203" pitchFamily="34" charset="0"/>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Metsälehti</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8 340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panose="020B0504030206020203" pitchFamily="34" charset="0"/>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8.</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5 580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u="none" strike="noStrike" dirty="0">
                          <a:solidFill>
                            <a:schemeClr val="tx2"/>
                          </a:solidFill>
                          <a:effectLst/>
                          <a:latin typeface="Neue Haas Unica W1G" panose="020B0504030206020203" pitchFamily="34" charset="0"/>
                        </a:rPr>
                        <a:t>↑+1</a:t>
                      </a:r>
                      <a:endParaRPr lang="fi-FI" sz="1500" b="0" i="0" u="none" strike="noStrike" dirty="0">
                        <a:solidFill>
                          <a:schemeClr val="tx2"/>
                        </a:solidFill>
                        <a:effectLst/>
                        <a:latin typeface="Neue Haas Unica W1G" panose="020B0504030206020203" pitchFamily="34" charset="0"/>
                      </a:endParaRP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9.</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Koululainen</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5 110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u="none" strike="noStrike" dirty="0">
                          <a:solidFill>
                            <a:schemeClr val="tx2"/>
                          </a:solidFill>
                          <a:effectLst/>
                          <a:latin typeface="Neue Haas Unica W1G" panose="020B0504030206020203" pitchFamily="34" charset="0"/>
                        </a:rPr>
                        <a:t>↓-1</a:t>
                      </a:r>
                      <a:endParaRPr lang="fi-FI" sz="1500" b="0" i="0" u="none" strike="noStrike" dirty="0">
                        <a:solidFill>
                          <a:schemeClr val="tx2"/>
                        </a:solidFill>
                        <a:effectLst/>
                        <a:latin typeface="Neue Haas Unica W1G" panose="020B0504030206020203" pitchFamily="34" charset="0"/>
                      </a:endParaRP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10.</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Kotona</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4 720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panose="020B0504030206020203" pitchFamily="34" charset="0"/>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8" name="Rectangle 7">
            <a:extLst>
              <a:ext uri="{FF2B5EF4-FFF2-40B4-BE49-F238E27FC236}">
                <a16:creationId xmlns:a16="http://schemas.microsoft.com/office/drawing/2014/main" id="{9E7F03D6-1B07-F147-8580-D749147E9E79}"/>
              </a:ext>
            </a:extLst>
          </p:cNvPr>
          <p:cNvSpPr/>
          <p:nvPr/>
        </p:nvSpPr>
        <p:spPr>
          <a:xfrm>
            <a:off x="8915400" y="1225464"/>
            <a:ext cx="2194839" cy="307777"/>
          </a:xfrm>
          <a:prstGeom prst="rect">
            <a:avLst/>
          </a:prstGeom>
        </p:spPr>
        <p:txBody>
          <a:bodyPr wrap="square">
            <a:spAutoFit/>
          </a:bodyPr>
          <a:lstStyle/>
          <a:p>
            <a:pPr algn="ctr"/>
            <a:endParaRPr lang="fi-FI" sz="1400" dirty="0">
              <a:solidFill>
                <a:schemeClr val="accent1"/>
              </a:solidFill>
              <a:latin typeface="Neue Haas Unica W1G" panose="020B0504030206020203" pitchFamily="34" charset="0"/>
            </a:endParaRPr>
          </a:p>
        </p:txBody>
      </p:sp>
      <p:sp>
        <p:nvSpPr>
          <p:cNvPr id="6" name="TextBox 5">
            <a:extLst>
              <a:ext uri="{FF2B5EF4-FFF2-40B4-BE49-F238E27FC236}">
                <a16:creationId xmlns:a16="http://schemas.microsoft.com/office/drawing/2014/main" id="{C2603AE3-714B-7A45-8436-75038CEEBCFC}"/>
              </a:ext>
            </a:extLst>
          </p:cNvPr>
          <p:cNvSpPr txBox="1"/>
          <p:nvPr/>
        </p:nvSpPr>
        <p:spPr>
          <a:xfrm>
            <a:off x="3122727" y="6345459"/>
            <a:ext cx="5897112" cy="246221"/>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Luvut kerätty  31.12.2023 / 31.12.2024</a:t>
            </a:r>
          </a:p>
        </p:txBody>
      </p:sp>
    </p:spTree>
    <p:extLst>
      <p:ext uri="{BB962C8B-B14F-4D97-AF65-F5344CB8AC3E}">
        <p14:creationId xmlns:p14="http://schemas.microsoft.com/office/powerpoint/2010/main" val="851717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sz="3300" dirty="0"/>
              <a:t>Aikakausmedioiden someyleisö 2024</a:t>
            </a:r>
            <a:endParaRPr lang="en-FI" sz="3300"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800401"/>
            <a:ext cx="3425934" cy="5068664"/>
          </a:xfrm>
        </p:spPr>
        <p:txBody>
          <a:bodyPr anchor="ctr">
            <a:noAutofit/>
          </a:bodyPr>
          <a:lstStyle/>
          <a:p>
            <a:pPr algn="ctr"/>
            <a:r>
              <a:rPr lang="fi-FI" sz="2000" b="1" dirty="0">
                <a:solidFill>
                  <a:schemeClr val="bg2"/>
                </a:solidFill>
                <a:latin typeface="Neue Haas Unica W1G" panose="020B0504030206020203" pitchFamily="34" charset="0"/>
              </a:rPr>
              <a:t>Muutokset osuuksissa edellisvuoden vastaavaan ajankohtaan verrattuna (prosenttiyksikköä)</a:t>
            </a:r>
          </a:p>
          <a:p>
            <a:pPr algn="ctr"/>
            <a:br>
              <a:rPr lang="fi-FI" sz="2000" dirty="0">
                <a:solidFill>
                  <a:schemeClr val="bg2"/>
                </a:solidFill>
              </a:rPr>
            </a:br>
            <a:r>
              <a:rPr lang="fi-FI" sz="2000" dirty="0">
                <a:solidFill>
                  <a:schemeClr val="bg2"/>
                </a:solidFill>
                <a:latin typeface="Neue Haas Unica W1G" panose="020B0504030206020203" pitchFamily="34" charset="0"/>
              </a:rPr>
              <a:t>Facebook – 0,4</a:t>
            </a:r>
          </a:p>
          <a:p>
            <a:pPr algn="ctr"/>
            <a:r>
              <a:rPr lang="fi-FI" sz="2000" dirty="0">
                <a:solidFill>
                  <a:schemeClr val="bg2"/>
                </a:solidFill>
                <a:latin typeface="Neue Haas Unica W1G" panose="020B0504030206020203" pitchFamily="34" charset="0"/>
              </a:rPr>
              <a:t>Instagram + 0,8</a:t>
            </a:r>
          </a:p>
          <a:p>
            <a:pPr algn="ctr"/>
            <a:r>
              <a:rPr lang="fi-FI" sz="2000" dirty="0">
                <a:solidFill>
                  <a:schemeClr val="bg2"/>
                </a:solidFill>
                <a:latin typeface="Neue Haas Unica W1G" panose="020B0504030206020203" pitchFamily="34" charset="0"/>
              </a:rPr>
              <a:t>X – 1,0</a:t>
            </a:r>
          </a:p>
          <a:p>
            <a:pPr algn="ctr"/>
            <a:r>
              <a:rPr lang="fi-FI" sz="2000" dirty="0">
                <a:solidFill>
                  <a:schemeClr val="bg2"/>
                </a:solidFill>
                <a:latin typeface="Neue Haas Unica W1G" panose="020B0504030206020203" pitchFamily="34" charset="0"/>
              </a:rPr>
              <a:t>YouTube – 0,1</a:t>
            </a:r>
          </a:p>
          <a:p>
            <a:pPr algn="ctr"/>
            <a:r>
              <a:rPr lang="fi-FI" sz="2000" dirty="0">
                <a:solidFill>
                  <a:schemeClr val="bg2"/>
                </a:solidFill>
                <a:latin typeface="Neue Haas Unica W1G" panose="020B0504030206020203" pitchFamily="34" charset="0"/>
              </a:rPr>
              <a:t>Pinterest + 0,2</a:t>
            </a:r>
          </a:p>
          <a:p>
            <a:pPr algn="ctr"/>
            <a:r>
              <a:rPr lang="fi-FI" sz="2000" dirty="0">
                <a:solidFill>
                  <a:schemeClr val="bg2"/>
                </a:solidFill>
                <a:latin typeface="Neue Haas Unica W1G" panose="020B0504030206020203" pitchFamily="34" charset="0"/>
              </a:rPr>
              <a:t>TikTok +0,5</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2344650006"/>
              </p:ext>
            </p:extLst>
          </p:nvPr>
        </p:nvGraphicFramePr>
        <p:xfrm>
          <a:off x="0" y="2067954"/>
          <a:ext cx="7599405" cy="418707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tykkääjät, seuraajat ja tilaajat Facebookissa, Instagramissa, X:ssä, YouTubessa, Pinterestissä ja TikTokissa. Päällekkäisyyksiä ei ole huomioitu. </a:t>
            </a:r>
            <a:br>
              <a:rPr lang="fi-FI" sz="1200" dirty="0">
                <a:solidFill>
                  <a:schemeClr val="accent1"/>
                </a:solidFill>
              </a:rPr>
            </a:br>
            <a:r>
              <a:rPr lang="fi-FI" sz="1200" dirty="0">
                <a:solidFill>
                  <a:schemeClr val="accent1"/>
                </a:solidFill>
              </a:rPr>
              <a:t>Luvut on kerätty 31.12.2023 / 31.12.2024.</a:t>
            </a:r>
            <a:endParaRPr lang="en-FI" sz="1200" dirty="0">
              <a:solidFill>
                <a:schemeClr val="accent1"/>
              </a:solidFill>
            </a:endParaRPr>
          </a:p>
          <a:p>
            <a:pPr algn="ctr"/>
            <a:endParaRPr lang="fi-FI" sz="1200" dirty="0">
              <a:solidFill>
                <a:schemeClr val="accent1"/>
              </a:solidFill>
            </a:endParaRPr>
          </a:p>
        </p:txBody>
      </p:sp>
    </p:spTree>
    <p:extLst>
      <p:ext uri="{BB962C8B-B14F-4D97-AF65-F5344CB8AC3E}">
        <p14:creationId xmlns:p14="http://schemas.microsoft.com/office/powerpoint/2010/main" val="3436461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Suurimmat yleisöt </a:t>
            </a:r>
            <a:r>
              <a:rPr lang="fi-FI" sz="3000" u="sng" dirty="0">
                <a:solidFill>
                  <a:schemeClr val="accent1"/>
                </a:solidFill>
              </a:rPr>
              <a:t>Pinterestissä</a:t>
            </a:r>
            <a:r>
              <a:rPr lang="fi-FI" sz="3000" dirty="0">
                <a:solidFill>
                  <a:schemeClr val="accent1"/>
                </a:solidFill>
              </a:rPr>
              <a:t> vuonna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792353182"/>
              </p:ext>
            </p:extLst>
          </p:nvPr>
        </p:nvGraphicFramePr>
        <p:xfrm>
          <a:off x="3377184" y="1410788"/>
          <a:ext cx="5388198" cy="4589959"/>
        </p:xfrm>
        <a:graphic>
          <a:graphicData uri="http://schemas.openxmlformats.org/drawingml/2006/table">
            <a:tbl>
              <a:tblPr firstRow="1" bandRow="1">
                <a:tableStyleId>{72833802-FEF1-4C79-8D5D-14CF1EAF98D9}</a:tableStyleId>
              </a:tblPr>
              <a:tblGrid>
                <a:gridCol w="604591">
                  <a:extLst>
                    <a:ext uri="{9D8B030D-6E8A-4147-A177-3AD203B41FA5}">
                      <a16:colId xmlns:a16="http://schemas.microsoft.com/office/drawing/2014/main" val="3436780004"/>
                    </a:ext>
                  </a:extLst>
                </a:gridCol>
                <a:gridCol w="2012860">
                  <a:extLst>
                    <a:ext uri="{9D8B030D-6E8A-4147-A177-3AD203B41FA5}">
                      <a16:colId xmlns:a16="http://schemas.microsoft.com/office/drawing/2014/main" val="3107084423"/>
                    </a:ext>
                  </a:extLst>
                </a:gridCol>
                <a:gridCol w="1654510">
                  <a:extLst>
                    <a:ext uri="{9D8B030D-6E8A-4147-A177-3AD203B41FA5}">
                      <a16:colId xmlns:a16="http://schemas.microsoft.com/office/drawing/2014/main" val="2894783011"/>
                    </a:ext>
                  </a:extLst>
                </a:gridCol>
                <a:gridCol w="1014413">
                  <a:extLst>
                    <a:ext uri="{9D8B030D-6E8A-4147-A177-3AD203B41FA5}">
                      <a16:colId xmlns:a16="http://schemas.microsoft.com/office/drawing/2014/main" val="2920908159"/>
                    </a:ext>
                  </a:extLst>
                </a:gridCol>
                <a:gridCol w="101824">
                  <a:extLst>
                    <a:ext uri="{9D8B030D-6E8A-4147-A177-3AD203B41FA5}">
                      <a16:colId xmlns:a16="http://schemas.microsoft.com/office/drawing/2014/main" val="3113567705"/>
                    </a:ext>
                  </a:extLst>
                </a:gridCol>
              </a:tblGrid>
              <a:tr h="417269">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Eniten seuraajia vuonna 2024</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500" b="0" noProof="0" dirty="0">
                          <a:solidFill>
                            <a:schemeClr val="bg1"/>
                          </a:solidFill>
                          <a:latin typeface="Neue Haas Unica W1G" panose="020B0504030206020203" pitchFamily="34" charset="0"/>
                        </a:rPr>
                        <a:t>vs. 2023</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7269">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38 715</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u="none" strike="noStrike" kern="1200" dirty="0">
                          <a:solidFill>
                            <a:schemeClr val="accent1"/>
                          </a:solidFill>
                          <a:effectLst/>
                          <a:latin typeface="Neue Haas Unica W1G" panose="020B0504030206020203" pitchFamily="34" charset="0"/>
                          <a:ea typeface="+mn-ea"/>
                          <a:cs typeface="+mn-cs"/>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2.</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Deko</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15 253</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u="none" strike="noStrike" kern="1200" dirty="0">
                          <a:solidFill>
                            <a:schemeClr val="accent1"/>
                          </a:solidFill>
                          <a:effectLst/>
                          <a:latin typeface="Neue Haas Unica W1G" panose="020B0504030206020203" pitchFamily="34" charset="0"/>
                          <a:ea typeface="+mn-ea"/>
                          <a:cs typeface="+mn-cs"/>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3.</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Kotona</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11 751</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u="none" strike="noStrike" dirty="0">
                          <a:solidFill>
                            <a:schemeClr val="tx2"/>
                          </a:solidFill>
                          <a:effectLst/>
                          <a:latin typeface="Neue Haas Unica W1G" panose="020B0504030206020203" pitchFamily="34" charset="0"/>
                        </a:rPr>
                        <a:t>↑+4</a:t>
                      </a:r>
                      <a:endParaRPr lang="fi-FI" sz="1500" b="0" i="0" u="none" strike="noStrike" dirty="0">
                        <a:solidFill>
                          <a:schemeClr val="tx2"/>
                        </a:solidFill>
                        <a:effectLst/>
                        <a:latin typeface="Neue Haas Unica W1G" panose="020B0504030206020203" pitchFamily="34" charset="0"/>
                      </a:endParaRP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Kotivinkki</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8 734</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u="none" strike="noStrike" dirty="0">
                          <a:solidFill>
                            <a:schemeClr val="tx2"/>
                          </a:solidFill>
                          <a:effectLst/>
                          <a:latin typeface="Neue Haas Unica W1G" panose="020B0504030206020203" pitchFamily="34" charset="0"/>
                        </a:rPr>
                        <a:t>↓-1</a:t>
                      </a:r>
                      <a:endParaRPr lang="fi-FI" sz="1500" b="0" i="0" u="none" strike="noStrike" dirty="0">
                        <a:solidFill>
                          <a:schemeClr val="tx2"/>
                        </a:solidFill>
                        <a:effectLst/>
                        <a:latin typeface="Neue Haas Unica W1G" panose="020B0504030206020203" pitchFamily="34" charset="0"/>
                      </a:endParaRP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5.</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Maku</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8 274</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u="none" strike="noStrike" dirty="0">
                          <a:solidFill>
                            <a:schemeClr val="tx2"/>
                          </a:solidFill>
                          <a:effectLst/>
                          <a:latin typeface="Neue Haas Unica W1G" panose="020B0504030206020203" pitchFamily="34" charset="0"/>
                        </a:rPr>
                        <a:t>↓-1</a:t>
                      </a:r>
                      <a:endParaRPr lang="fi-FI" sz="1500" b="0" i="0" u="none" strike="noStrike" dirty="0">
                        <a:solidFill>
                          <a:schemeClr val="tx2"/>
                        </a:solidFill>
                        <a:effectLst/>
                        <a:latin typeface="Neue Haas Unica W1G" panose="020B0504030206020203" pitchFamily="34" charset="0"/>
                      </a:endParaRP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6.</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Kotipuutarha</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7 498</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u="none" strike="noStrike" dirty="0">
                          <a:solidFill>
                            <a:schemeClr val="tx2"/>
                          </a:solidFill>
                          <a:effectLst/>
                          <a:latin typeface="Neue Haas Unica W1G" panose="020B0504030206020203" pitchFamily="34" charset="0"/>
                        </a:rPr>
                        <a:t>↓-1</a:t>
                      </a:r>
                      <a:endParaRPr lang="fi-FI" sz="1500" b="0" i="0" u="none" strike="noStrike" dirty="0">
                        <a:solidFill>
                          <a:schemeClr val="tx2"/>
                        </a:solidFill>
                        <a:effectLst/>
                        <a:latin typeface="Neue Haas Unica W1G" panose="020B0504030206020203" pitchFamily="34" charset="0"/>
                      </a:endParaRP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5 302</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u="none" strike="noStrike" dirty="0">
                          <a:solidFill>
                            <a:schemeClr val="tx2"/>
                          </a:solidFill>
                          <a:effectLst/>
                          <a:latin typeface="Neue Haas Unica W1G" panose="020B0504030206020203" pitchFamily="34" charset="0"/>
                        </a:rPr>
                        <a:t>↓-1</a:t>
                      </a:r>
                      <a:endParaRPr lang="fi-FI" sz="1500" b="0" i="0" u="none" strike="noStrike" dirty="0">
                        <a:solidFill>
                          <a:schemeClr val="tx2"/>
                        </a:solidFill>
                        <a:effectLst/>
                        <a:latin typeface="Neue Haas Unica W1G" panose="020B0504030206020203" pitchFamily="34" charset="0"/>
                      </a:endParaRP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8.</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Unelmien Talo&amp;Koti</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1 792</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u="none" strike="noStrike" kern="1200" dirty="0">
                          <a:solidFill>
                            <a:schemeClr val="accent1"/>
                          </a:solidFill>
                          <a:effectLst/>
                          <a:latin typeface="Neue Haas Unica W1G" panose="020B0504030206020203" pitchFamily="34" charset="0"/>
                          <a:ea typeface="+mn-ea"/>
                          <a:cs typeface="+mn-cs"/>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9.</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Suuri Käsityö</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1 785</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u="none" strike="noStrike" kern="1200" dirty="0">
                          <a:solidFill>
                            <a:schemeClr val="accent1"/>
                          </a:solidFill>
                          <a:effectLst/>
                          <a:latin typeface="Neue Haas Unica W1G" panose="020B0504030206020203" pitchFamily="34" charset="0"/>
                          <a:ea typeface="+mn-ea"/>
                          <a:cs typeface="+mn-cs"/>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10.</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Ihana</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1 448</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u="none" strike="noStrike" kern="1200" dirty="0">
                          <a:solidFill>
                            <a:schemeClr val="accent1"/>
                          </a:solidFill>
                          <a:effectLst/>
                          <a:latin typeface="Neue Haas Unica W1G" panose="020B0504030206020203" pitchFamily="34" charset="0"/>
                          <a:ea typeface="+mn-ea"/>
                          <a:cs typeface="+mn-cs"/>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8" name="Rectangle 7">
            <a:extLst>
              <a:ext uri="{FF2B5EF4-FFF2-40B4-BE49-F238E27FC236}">
                <a16:creationId xmlns:a16="http://schemas.microsoft.com/office/drawing/2014/main" id="{9E7F03D6-1B07-F147-8580-D749147E9E79}"/>
              </a:ext>
            </a:extLst>
          </p:cNvPr>
          <p:cNvSpPr/>
          <p:nvPr/>
        </p:nvSpPr>
        <p:spPr>
          <a:xfrm>
            <a:off x="8915400" y="1225464"/>
            <a:ext cx="2194839" cy="307777"/>
          </a:xfrm>
          <a:prstGeom prst="rect">
            <a:avLst/>
          </a:prstGeom>
        </p:spPr>
        <p:txBody>
          <a:bodyPr wrap="square">
            <a:spAutoFit/>
          </a:bodyPr>
          <a:lstStyle/>
          <a:p>
            <a:pPr algn="ctr"/>
            <a:endParaRPr lang="fi-FI" sz="1400" dirty="0">
              <a:solidFill>
                <a:schemeClr val="accent1"/>
              </a:solidFill>
              <a:latin typeface="Neue Haas Unica W1G" panose="020B0504030206020203" pitchFamily="34" charset="0"/>
            </a:endParaRPr>
          </a:p>
        </p:txBody>
      </p:sp>
      <p:sp>
        <p:nvSpPr>
          <p:cNvPr id="6" name="TextBox 5">
            <a:extLst>
              <a:ext uri="{FF2B5EF4-FFF2-40B4-BE49-F238E27FC236}">
                <a16:creationId xmlns:a16="http://schemas.microsoft.com/office/drawing/2014/main" id="{C2603AE3-714B-7A45-8436-75038CEEBCFC}"/>
              </a:ext>
            </a:extLst>
          </p:cNvPr>
          <p:cNvSpPr txBox="1"/>
          <p:nvPr/>
        </p:nvSpPr>
        <p:spPr>
          <a:xfrm>
            <a:off x="3122727" y="6345459"/>
            <a:ext cx="5897112" cy="246221"/>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Luvut kerätty  31.12.2023 / 31.12.2024</a:t>
            </a:r>
          </a:p>
        </p:txBody>
      </p:sp>
    </p:spTree>
    <p:extLst>
      <p:ext uri="{BB962C8B-B14F-4D97-AF65-F5344CB8AC3E}">
        <p14:creationId xmlns:p14="http://schemas.microsoft.com/office/powerpoint/2010/main" val="2986178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Suurimmat yleisöt </a:t>
            </a:r>
            <a:r>
              <a:rPr lang="fi-FI" sz="3000" u="sng" dirty="0" err="1">
                <a:solidFill>
                  <a:schemeClr val="accent1"/>
                </a:solidFill>
              </a:rPr>
              <a:t>TikTokissa</a:t>
            </a:r>
            <a:r>
              <a:rPr lang="fi-FI" sz="3000" dirty="0">
                <a:solidFill>
                  <a:schemeClr val="accent1"/>
                </a:solidFill>
              </a:rPr>
              <a:t> vuonna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127954421"/>
              </p:ext>
            </p:extLst>
          </p:nvPr>
        </p:nvGraphicFramePr>
        <p:xfrm>
          <a:off x="3377184" y="1410788"/>
          <a:ext cx="5388198" cy="4589959"/>
        </p:xfrm>
        <a:graphic>
          <a:graphicData uri="http://schemas.openxmlformats.org/drawingml/2006/table">
            <a:tbl>
              <a:tblPr firstRow="1" bandRow="1">
                <a:tableStyleId>{72833802-FEF1-4C79-8D5D-14CF1EAF98D9}</a:tableStyleId>
              </a:tblPr>
              <a:tblGrid>
                <a:gridCol w="604591">
                  <a:extLst>
                    <a:ext uri="{9D8B030D-6E8A-4147-A177-3AD203B41FA5}">
                      <a16:colId xmlns:a16="http://schemas.microsoft.com/office/drawing/2014/main" val="3436780004"/>
                    </a:ext>
                  </a:extLst>
                </a:gridCol>
                <a:gridCol w="2012860">
                  <a:extLst>
                    <a:ext uri="{9D8B030D-6E8A-4147-A177-3AD203B41FA5}">
                      <a16:colId xmlns:a16="http://schemas.microsoft.com/office/drawing/2014/main" val="3107084423"/>
                    </a:ext>
                  </a:extLst>
                </a:gridCol>
                <a:gridCol w="1654510">
                  <a:extLst>
                    <a:ext uri="{9D8B030D-6E8A-4147-A177-3AD203B41FA5}">
                      <a16:colId xmlns:a16="http://schemas.microsoft.com/office/drawing/2014/main" val="2894783011"/>
                    </a:ext>
                  </a:extLst>
                </a:gridCol>
                <a:gridCol w="1014413">
                  <a:extLst>
                    <a:ext uri="{9D8B030D-6E8A-4147-A177-3AD203B41FA5}">
                      <a16:colId xmlns:a16="http://schemas.microsoft.com/office/drawing/2014/main" val="2920908159"/>
                    </a:ext>
                  </a:extLst>
                </a:gridCol>
                <a:gridCol w="101824">
                  <a:extLst>
                    <a:ext uri="{9D8B030D-6E8A-4147-A177-3AD203B41FA5}">
                      <a16:colId xmlns:a16="http://schemas.microsoft.com/office/drawing/2014/main" val="3113567705"/>
                    </a:ext>
                  </a:extLst>
                </a:gridCol>
              </a:tblGrid>
              <a:tr h="417269">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Eniten seuraajia vuonna 2024</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500" b="0" noProof="0" dirty="0">
                          <a:solidFill>
                            <a:schemeClr val="bg1"/>
                          </a:solidFill>
                          <a:latin typeface="Neue Haas Unica W1G" panose="020B0504030206020203" pitchFamily="34" charset="0"/>
                        </a:rPr>
                        <a:t>vs. 2023</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7269">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23 700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u="none" strike="noStrike" dirty="0">
                          <a:solidFill>
                            <a:schemeClr val="tx2"/>
                          </a:solidFill>
                          <a:effectLst/>
                          <a:latin typeface="Neue Haas Unica W1G" panose="020B0504030206020203" pitchFamily="34" charset="0"/>
                        </a:rPr>
                        <a:t>↑+1</a:t>
                      </a:r>
                      <a:endParaRPr lang="fi-FI" sz="1500" b="0" i="0" u="none" strike="noStrike" dirty="0">
                        <a:solidFill>
                          <a:schemeClr val="tx2"/>
                        </a:solidFill>
                        <a:effectLst/>
                        <a:latin typeface="Neue Haas Unica W1G" panose="020B0504030206020203" pitchFamily="34" charset="0"/>
                      </a:endParaRP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7269">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Pirkka</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21 800</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u="none" strike="noStrike" dirty="0">
                          <a:solidFill>
                            <a:schemeClr val="tx2"/>
                          </a:solidFill>
                          <a:effectLst/>
                          <a:latin typeface="Neue Haas Unica W1G" panose="020B0504030206020203" pitchFamily="34" charset="0"/>
                        </a:rPr>
                        <a:t>↓-1</a:t>
                      </a:r>
                      <a:endParaRPr lang="fi-FI" sz="1500" b="0" i="0" u="none" strike="noStrike" dirty="0">
                        <a:solidFill>
                          <a:schemeClr val="tx2"/>
                        </a:solidFill>
                        <a:effectLst/>
                        <a:latin typeface="Neue Haas Unica W1G" panose="020B0504030206020203" pitchFamily="34" charset="0"/>
                      </a:endParaRP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7269">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Tekniikan Maailma</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7 559</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u="none" strike="noStrike" dirty="0">
                          <a:solidFill>
                            <a:schemeClr val="tx2"/>
                          </a:solidFill>
                          <a:effectLst/>
                          <a:latin typeface="Neue Haas Unica W1G" panose="020B0504030206020203" pitchFamily="34" charset="0"/>
                        </a:rPr>
                        <a:t>↑+1</a:t>
                      </a:r>
                      <a:endParaRPr lang="fi-FI" sz="1500" b="0" i="0" u="none" strike="noStrike" dirty="0">
                        <a:solidFill>
                          <a:schemeClr val="tx2"/>
                        </a:solidFill>
                        <a:effectLst/>
                        <a:latin typeface="Neue Haas Unica W1G" panose="020B0504030206020203" pitchFamily="34" charset="0"/>
                      </a:endParaRP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7269">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 Naiset</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5 861</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u="none" strike="noStrike" dirty="0">
                          <a:solidFill>
                            <a:schemeClr val="tx2"/>
                          </a:solidFill>
                          <a:effectLst/>
                          <a:latin typeface="Neue Haas Unica W1G" panose="020B0504030206020203" pitchFamily="34" charset="0"/>
                        </a:rPr>
                        <a:t>↓-1</a:t>
                      </a:r>
                      <a:endParaRPr lang="fi-FI" sz="1500" b="0" i="0" u="none" strike="noStrike" dirty="0">
                        <a:solidFill>
                          <a:schemeClr val="tx2"/>
                        </a:solidFill>
                        <a:effectLst/>
                        <a:latin typeface="Neue Haas Unica W1G" panose="020B0504030206020203" pitchFamily="34" charset="0"/>
                      </a:endParaRP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7269">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Mikrobitti</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5 543</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u="none" strike="noStrike" dirty="0">
                          <a:solidFill>
                            <a:schemeClr val="tx2"/>
                          </a:solidFill>
                          <a:effectLst/>
                          <a:latin typeface="Neue Haas Unica W1G" panose="020B0504030206020203" pitchFamily="34" charset="0"/>
                        </a:rPr>
                        <a:t>↑+1</a:t>
                      </a:r>
                      <a:endParaRPr lang="fi-FI" sz="1500" b="0" i="0" u="none" strike="noStrike" dirty="0">
                        <a:solidFill>
                          <a:schemeClr val="tx2"/>
                        </a:solidFill>
                        <a:effectLst/>
                        <a:latin typeface="Neue Haas Unica W1G" panose="020B0504030206020203" pitchFamily="34" charset="0"/>
                      </a:endParaRP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7269">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GTi-Magazine</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4 522</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u="none" strike="noStrike" dirty="0">
                          <a:solidFill>
                            <a:schemeClr val="tx2"/>
                          </a:solidFill>
                          <a:effectLst/>
                          <a:latin typeface="Neue Haas Unica W1G" panose="020B0504030206020203" pitchFamily="34" charset="0"/>
                        </a:rPr>
                        <a:t>↓-1</a:t>
                      </a:r>
                      <a:endParaRPr lang="fi-FI" sz="1500" b="0" i="0" u="none" strike="noStrike" dirty="0">
                        <a:solidFill>
                          <a:schemeClr val="tx2"/>
                        </a:solidFill>
                        <a:effectLst/>
                        <a:latin typeface="Neue Haas Unica W1G" panose="020B0504030206020203" pitchFamily="34" charset="0"/>
                      </a:endParaRP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7269">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Kotona</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4 323</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u="none" strike="noStrike" kern="1200" dirty="0">
                          <a:solidFill>
                            <a:schemeClr val="accent1"/>
                          </a:solidFill>
                          <a:effectLst/>
                          <a:latin typeface="Neue Haas Unica W1G" panose="020B0504030206020203" pitchFamily="34" charset="0"/>
                          <a:ea typeface="+mn-ea"/>
                          <a:cs typeface="+mn-cs"/>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7269">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Pelastustieto</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3 228</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u="none" strike="noStrike" kern="1200" dirty="0">
                          <a:solidFill>
                            <a:schemeClr val="accent1"/>
                          </a:solidFill>
                          <a:effectLst/>
                          <a:latin typeface="Neue Haas Unica W1G" panose="020B0504030206020203" pitchFamily="34" charset="0"/>
                          <a:ea typeface="+mn-ea"/>
                          <a:cs typeface="+mn-cs"/>
                        </a:rPr>
                        <a:t>UUSI</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7269">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Koululainen</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3 138</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u="none" strike="noStrike" dirty="0">
                          <a:solidFill>
                            <a:schemeClr val="tx2"/>
                          </a:solidFill>
                          <a:effectLst/>
                          <a:latin typeface="Neue Haas Unica W1G" panose="020B0504030206020203" pitchFamily="34" charset="0"/>
                        </a:rPr>
                        <a:t>↓-1</a:t>
                      </a:r>
                      <a:endParaRPr lang="fi-FI" sz="1500" b="0" i="0" u="none" strike="noStrike" dirty="0">
                        <a:solidFill>
                          <a:schemeClr val="tx2"/>
                        </a:solidFill>
                        <a:effectLst/>
                        <a:latin typeface="Neue Haas Unica W1G" panose="020B0504030206020203" pitchFamily="34" charset="0"/>
                      </a:endParaRP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7269">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Anna</a:t>
                      </a:r>
                    </a:p>
                  </a:txBody>
                  <a:tcPr marL="7620" marR="7620" marT="762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2 993</a:t>
                      </a:r>
                    </a:p>
                  </a:txBody>
                  <a:tcPr marL="7620" marR="7620" marT="762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u="none" strike="noStrike" kern="1200" dirty="0">
                          <a:solidFill>
                            <a:schemeClr val="accent1"/>
                          </a:solidFill>
                          <a:effectLst/>
                          <a:latin typeface="Neue Haas Unica W1G" panose="020B0504030206020203" pitchFamily="34" charset="0"/>
                          <a:ea typeface="+mn-ea"/>
                          <a:cs typeface="+mn-cs"/>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8" name="Rectangle 7">
            <a:extLst>
              <a:ext uri="{FF2B5EF4-FFF2-40B4-BE49-F238E27FC236}">
                <a16:creationId xmlns:a16="http://schemas.microsoft.com/office/drawing/2014/main" id="{9E7F03D6-1B07-F147-8580-D749147E9E79}"/>
              </a:ext>
            </a:extLst>
          </p:cNvPr>
          <p:cNvSpPr/>
          <p:nvPr/>
        </p:nvSpPr>
        <p:spPr>
          <a:xfrm>
            <a:off x="8915400" y="1225464"/>
            <a:ext cx="2194839" cy="307777"/>
          </a:xfrm>
          <a:prstGeom prst="rect">
            <a:avLst/>
          </a:prstGeom>
        </p:spPr>
        <p:txBody>
          <a:bodyPr wrap="square">
            <a:spAutoFit/>
          </a:bodyPr>
          <a:lstStyle/>
          <a:p>
            <a:pPr algn="ctr"/>
            <a:endParaRPr lang="fi-FI" sz="1400" dirty="0">
              <a:solidFill>
                <a:schemeClr val="accent1"/>
              </a:solidFill>
              <a:latin typeface="Neue Haas Unica W1G" panose="020B0504030206020203" pitchFamily="34" charset="0"/>
            </a:endParaRPr>
          </a:p>
        </p:txBody>
      </p:sp>
      <p:sp>
        <p:nvSpPr>
          <p:cNvPr id="6" name="TextBox 5">
            <a:extLst>
              <a:ext uri="{FF2B5EF4-FFF2-40B4-BE49-F238E27FC236}">
                <a16:creationId xmlns:a16="http://schemas.microsoft.com/office/drawing/2014/main" id="{C2603AE3-714B-7A45-8436-75038CEEBCFC}"/>
              </a:ext>
            </a:extLst>
          </p:cNvPr>
          <p:cNvSpPr txBox="1"/>
          <p:nvPr/>
        </p:nvSpPr>
        <p:spPr>
          <a:xfrm>
            <a:off x="3122727" y="6345459"/>
            <a:ext cx="5897112" cy="246221"/>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Luvut kerätty  31.12.2023 / 31.12.2024</a:t>
            </a:r>
          </a:p>
        </p:txBody>
      </p:sp>
    </p:spTree>
    <p:extLst>
      <p:ext uri="{BB962C8B-B14F-4D97-AF65-F5344CB8AC3E}">
        <p14:creationId xmlns:p14="http://schemas.microsoft.com/office/powerpoint/2010/main" val="2087419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603503" y="229201"/>
            <a:ext cx="6355081" cy="1142400"/>
          </a:xfrm>
        </p:spPr>
        <p:txBody>
          <a:bodyPr>
            <a:normAutofit/>
          </a:bodyPr>
          <a:lstStyle/>
          <a:p>
            <a:r>
              <a:rPr lang="fi-FI" dirty="0"/>
              <a:t>Aikakausmedioiden somekanavien määrä 2024</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Seurannassa oli mukana 191 aikakausmediaa, joilla oli käytössään yhteensä 483 somekanavaa.</a:t>
            </a:r>
            <a:br>
              <a:rPr lang="fi-FI" sz="2000" b="1" dirty="0">
                <a:solidFill>
                  <a:schemeClr val="bg2"/>
                </a:solidFill>
                <a:latin typeface="Neue Haas Unica W1G" panose="020B0504030206020203" pitchFamily="34" charset="0"/>
              </a:rPr>
            </a:br>
            <a:endParaRPr lang="fi-FI" sz="2000" b="1" dirty="0">
              <a:solidFill>
                <a:schemeClr val="bg2"/>
              </a:solidFill>
              <a:latin typeface="Neue Haas Unica W1G" panose="020B0504030206020203" pitchFamily="34" charset="0"/>
            </a:endParaRPr>
          </a:p>
          <a:p>
            <a:pPr algn="ctr"/>
            <a:r>
              <a:rPr lang="fi-FI" sz="2000" b="1" dirty="0">
                <a:solidFill>
                  <a:schemeClr val="bg2"/>
                </a:solidFill>
                <a:latin typeface="Neue Haas Unica W1G" panose="020B0504030206020203" pitchFamily="34" charset="0"/>
              </a:rPr>
              <a:t>Yhdellä aikakausmedialla on keskimäärin käytössään </a:t>
            </a:r>
          </a:p>
          <a:p>
            <a:pPr algn="ctr"/>
            <a:r>
              <a:rPr lang="fi-FI" sz="4000" b="1" dirty="0">
                <a:solidFill>
                  <a:schemeClr val="bg2"/>
                </a:solidFill>
                <a:latin typeface="Neue Haas Unica W1G" panose="020B0504030206020203" pitchFamily="34" charset="0"/>
              </a:rPr>
              <a:t>2,5</a:t>
            </a:r>
            <a:r>
              <a:rPr lang="fi-FI" sz="2000" b="1" dirty="0">
                <a:solidFill>
                  <a:schemeClr val="bg2"/>
                </a:solidFill>
                <a:latin typeface="Neue Haas Unica W1G" panose="020B0504030206020203" pitchFamily="34" charset="0"/>
              </a:rPr>
              <a:t> </a:t>
            </a:r>
            <a:br>
              <a:rPr lang="fi-FI" sz="2000" b="1" dirty="0">
                <a:solidFill>
                  <a:schemeClr val="bg2"/>
                </a:solidFill>
                <a:latin typeface="Neue Haas Unica W1G" panose="020B0504030206020203" pitchFamily="34" charset="0"/>
              </a:rPr>
            </a:br>
            <a:r>
              <a:rPr lang="fi-FI" sz="2000" b="1" dirty="0">
                <a:solidFill>
                  <a:schemeClr val="bg2"/>
                </a:solidFill>
                <a:latin typeface="Neue Haas Unica W1G" panose="020B0504030206020203" pitchFamily="34" charset="0"/>
              </a:rPr>
              <a:t>somekanavaa.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3106691772"/>
              </p:ext>
            </p:extLst>
          </p:nvPr>
        </p:nvGraphicFramePr>
        <p:xfrm>
          <a:off x="-1"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A7F58270-B247-5F21-4DA0-714E48B1F1D7}"/>
              </a:ext>
            </a:extLst>
          </p:cNvPr>
          <p:cNvSpPr/>
          <p:nvPr/>
        </p:nvSpPr>
        <p:spPr>
          <a:xfrm>
            <a:off x="603503" y="1456374"/>
            <a:ext cx="6355082" cy="307777"/>
          </a:xfrm>
          <a:prstGeom prst="rect">
            <a:avLst/>
          </a:prstGeom>
        </p:spPr>
        <p:txBody>
          <a:bodyPr wrap="square">
            <a:spAutoFit/>
          </a:bodyPr>
          <a:lstStyle/>
          <a:p>
            <a:pPr algn="ctr"/>
            <a:r>
              <a:rPr lang="fi-FI" sz="1400" dirty="0">
                <a:solidFill>
                  <a:schemeClr val="accent1"/>
                </a:solidFill>
                <a:latin typeface="Neue Haas Unica W1G" panose="020B0504030206020203" pitchFamily="34" charset="0"/>
              </a:rPr>
              <a:t>Suluissa vuoden 2023 luku.</a:t>
            </a:r>
          </a:p>
        </p:txBody>
      </p:sp>
    </p:spTree>
    <p:extLst>
      <p:ext uri="{BB962C8B-B14F-4D97-AF65-F5344CB8AC3E}">
        <p14:creationId xmlns:p14="http://schemas.microsoft.com/office/powerpoint/2010/main" val="2171880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dirty="0"/>
              <a:t>Yleisön keskimääräinen koko 2024</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Yhdellä aikakausmedialla on eri somekanavissa yhteensä keskimäärin</a:t>
            </a:r>
            <a:br>
              <a:rPr lang="fi-FI" sz="2000" b="1" dirty="0">
                <a:solidFill>
                  <a:schemeClr val="bg2"/>
                </a:solidFill>
                <a:latin typeface="Neue Haas Unica W1G" panose="020B0504030206020203" pitchFamily="34" charset="0"/>
              </a:rPr>
            </a:br>
            <a:r>
              <a:rPr lang="fi-FI" sz="4000" b="1" dirty="0">
                <a:solidFill>
                  <a:schemeClr val="bg2"/>
                </a:solidFill>
                <a:latin typeface="Neue Haas Unica W1G" panose="020B0504030206020203" pitchFamily="34" charset="0"/>
              </a:rPr>
              <a:t>25 946</a:t>
            </a:r>
          </a:p>
          <a:p>
            <a:pPr algn="ctr"/>
            <a:r>
              <a:rPr lang="fi-FI" sz="2000" b="1" dirty="0">
                <a:solidFill>
                  <a:schemeClr val="bg2"/>
                </a:solidFill>
                <a:latin typeface="Neue Haas Unica W1G" panose="020B0504030206020203" pitchFamily="34" charset="0"/>
              </a:rPr>
              <a:t>seuraajaa.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1490801112"/>
              </p:ext>
            </p:extLst>
          </p:nvPr>
        </p:nvGraphicFramePr>
        <p:xfrm>
          <a:off x="0"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36CE836B-DFBC-4CD6-B2DA-833B2B32F298}"/>
              </a:ext>
            </a:extLst>
          </p:cNvPr>
          <p:cNvSpPr/>
          <p:nvPr/>
        </p:nvSpPr>
        <p:spPr>
          <a:xfrm>
            <a:off x="603503" y="1456374"/>
            <a:ext cx="6355082" cy="307777"/>
          </a:xfrm>
          <a:prstGeom prst="rect">
            <a:avLst/>
          </a:prstGeom>
        </p:spPr>
        <p:txBody>
          <a:bodyPr wrap="square">
            <a:spAutoFit/>
          </a:bodyPr>
          <a:lstStyle/>
          <a:p>
            <a:pPr algn="ctr"/>
            <a:r>
              <a:rPr lang="fi-FI" sz="1400" dirty="0">
                <a:solidFill>
                  <a:schemeClr val="accent1"/>
                </a:solidFill>
                <a:latin typeface="Neue Haas Unica W1G" panose="020B0504030206020203" pitchFamily="34" charset="0"/>
              </a:rPr>
              <a:t>Suluissa vuoden 2023 luku.</a:t>
            </a:r>
          </a:p>
        </p:txBody>
      </p:sp>
    </p:spTree>
    <p:extLst>
      <p:ext uri="{BB962C8B-B14F-4D97-AF65-F5344CB8AC3E}">
        <p14:creationId xmlns:p14="http://schemas.microsoft.com/office/powerpoint/2010/main" val="355629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a:t>
            </a:r>
            <a:r>
              <a:rPr lang="fi-FI" sz="3400" dirty="0">
                <a:solidFill>
                  <a:schemeClr val="tx2"/>
                </a:solidFill>
                <a:latin typeface="Canela Medium" pitchFamily="2" charset="77"/>
              </a:rPr>
              <a:t>191 </a:t>
            </a:r>
            <a:r>
              <a:rPr lang="en-FI" sz="3400" dirty="0">
                <a:solidFill>
                  <a:schemeClr val="tx2"/>
                </a:solidFill>
                <a:latin typeface="Canela Medium" pitchFamily="2" charset="77"/>
              </a:rPr>
              <a:t>kpl) /</a:t>
            </a:r>
            <a:r>
              <a:rPr lang="fi-FI" sz="3400" dirty="0"/>
              <a:t> joulukuu 2024</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Calibri" panose="020F0502020204030204" pitchFamily="34" charset="0"/>
                <a:ea typeface="Calibri" panose="020F0502020204030204" pitchFamily="34" charset="0"/>
                <a:cs typeface="Times New Roman" panose="02020603050405020304" pitchFamily="18" charset="0"/>
              </a:rPr>
              <a:t>Aarre     Aku Ankka     Anna     Antiikki &amp; Design     Apteekkarilehti     Apu     Arkkitehti     Arkkitehtiuutiset     Arvopaperi     Ase &amp; Erä     Askel     Auto Bild Suomi     Automaatioväylä     Avotakka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Caravan</a:t>
            </a:r>
            <a:r>
              <a:rPr lang="fi-FI" sz="1600" dirty="0">
                <a:effectLst/>
                <a:latin typeface="Calibri" panose="020F0502020204030204" pitchFamily="34" charset="0"/>
                <a:ea typeface="Calibri" panose="020F0502020204030204" pitchFamily="34" charset="0"/>
                <a:cs typeface="Times New Roman" panose="02020603050405020304" pitchFamily="18" charset="0"/>
              </a:rPr>
              <a:t>     Costa del Sol Magazine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Deko</a:t>
            </a:r>
            <a:r>
              <a:rPr lang="fi-FI" sz="1600" dirty="0">
                <a:effectLst/>
                <a:latin typeface="Calibri" panose="020F0502020204030204" pitchFamily="34" charset="0"/>
                <a:ea typeface="Calibri" panose="020F0502020204030204" pitchFamily="34" charset="0"/>
                <a:cs typeface="Times New Roman" panose="02020603050405020304" pitchFamily="18" charset="0"/>
              </a:rPr>
              <a:t>     Demokraatti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DigiKuva</a:t>
            </a:r>
            <a:r>
              <a:rPr lang="fi-FI" sz="1600" dirty="0">
                <a:effectLst/>
                <a:latin typeface="Calibri" panose="020F0502020204030204" pitchFamily="34" charset="0"/>
                <a:ea typeface="Calibri" panose="020F0502020204030204" pitchFamily="34" charset="0"/>
                <a:cs typeface="Times New Roman" panose="02020603050405020304" pitchFamily="18" charset="0"/>
              </a:rPr>
              <a:t>     Eeva     Elintarvike ja Terveys     Elämä     Erä     ET     Evento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Fashion</a:t>
            </a:r>
            <a:r>
              <a:rPr lang="fi-FI" sz="1600" dirty="0">
                <a:effectLst/>
                <a:latin typeface="Calibri" panose="020F0502020204030204" pitchFamily="34" charset="0"/>
                <a:ea typeface="Calibri" panose="020F0502020204030204" pitchFamily="34" charset="0"/>
                <a:cs typeface="Times New Roman" panose="02020603050405020304" pitchFamily="18" charset="0"/>
              </a:rPr>
              <a:t> Finland     Gloria     Glorian Koti     Glorian ruoka &amp; viini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Goal</a:t>
            </a:r>
            <a:r>
              <a:rPr lang="fi-FI" sz="1600" dirty="0">
                <a:effectLst/>
                <a:latin typeface="Calibri" panose="020F0502020204030204" pitchFamily="34" charset="0"/>
                <a:ea typeface="Calibri" panose="020F0502020204030204" pitchFamily="34" charset="0"/>
                <a:cs typeface="Times New Roman" panose="02020603050405020304" pitchFamily="18" charset="0"/>
              </a:rPr>
              <a:t>     GTi-Magazine     Hevoshullu     Hevosmaailma     Hifimaailma     Hiihto     HR Viesti     Hymy     Hyvä Elämä     Hyvä terveys     Ihana     Image     Insinööri     Juoksija     Kaikkien aikojen Joulu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Kaksplus</a:t>
            </a:r>
            <a:r>
              <a:rPr lang="fi-FI" sz="1600" dirty="0">
                <a:effectLst/>
                <a:latin typeface="Calibri" panose="020F0502020204030204" pitchFamily="34" charset="0"/>
                <a:ea typeface="Calibri" panose="020F0502020204030204" pitchFamily="34" charset="0"/>
                <a:cs typeface="Times New Roman" panose="02020603050405020304" pitchFamily="18" charset="0"/>
              </a:rPr>
              <a:t>     Katso     Kauneimmat Käsityöt     Kauneus &amp; Terveys     Kehittyvä kauppa     Kello &amp; Kulta     Kemiamedia.fi     </a:t>
            </a:r>
            <a:r>
              <a:rPr lang="fi-FI" sz="1600" dirty="0">
                <a:effectLst/>
                <a:latin typeface="+mn-lt"/>
                <a:ea typeface="Calibri" panose="020F0502020204030204" pitchFamily="34" charset="0"/>
                <a:cs typeface="Times New Roman" panose="02020603050405020304" pitchFamily="18" charset="0"/>
              </a:rPr>
              <a:t>Kiertotalouden erikoislehti Uusiouutiset     </a:t>
            </a:r>
            <a:r>
              <a:rPr lang="fi-FI" sz="1600" dirty="0">
                <a:effectLst/>
                <a:latin typeface="Calibri" panose="020F0502020204030204" pitchFamily="34" charset="0"/>
                <a:ea typeface="Calibri" panose="020F0502020204030204" pitchFamily="34" charset="0"/>
                <a:cs typeface="Times New Roman" panose="02020603050405020304" pitchFamily="18" charset="0"/>
              </a:rPr>
              <a:t>Kiinteistö &amp; energia     Kippari     Kissafani     Kodin Kuvalehti     Kodin Pellervo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Kommuntorget</a:t>
            </a:r>
            <a:r>
              <a:rPr lang="fi-FI" sz="1600" dirty="0">
                <a:effectLst/>
                <a:latin typeface="Calibri" panose="020F0502020204030204" pitchFamily="34" charset="0"/>
                <a:ea typeface="Calibri" panose="020F0502020204030204" pitchFamily="34" charset="0"/>
                <a:cs typeface="Times New Roman" panose="02020603050405020304" pitchFamily="18" charset="0"/>
              </a:rPr>
              <a:t> –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Finlands</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kommuntidning</a:t>
            </a:r>
            <a:r>
              <a:rPr lang="fi-FI" sz="1600" dirty="0">
                <a:effectLst/>
                <a:latin typeface="Calibri" panose="020F0502020204030204" pitchFamily="34" charset="0"/>
                <a:ea typeface="Calibri" panose="020F0502020204030204" pitchFamily="34" charset="0"/>
                <a:cs typeface="Times New Roman" panose="02020603050405020304" pitchFamily="18" charset="0"/>
              </a:rPr>
              <a:t>     Konekuriiri     Konepörssi     Koneviesti     Koti ja keittiö     Koti ja maaseutu     Kotiliesi     Kotiliesi Käsityö     Kotimaa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KotiMikro</a:t>
            </a:r>
            <a:r>
              <a:rPr lang="fi-FI" sz="1600" dirty="0">
                <a:effectLst/>
                <a:latin typeface="Calibri" panose="020F0502020204030204" pitchFamily="34" charset="0"/>
                <a:ea typeface="Calibri" panose="020F0502020204030204" pitchFamily="34" charset="0"/>
                <a:cs typeface="Times New Roman" panose="02020603050405020304" pitchFamily="18" charset="0"/>
              </a:rPr>
              <a:t>     Kotipuutarha     Kotitalo     Kotivinkki     Kotona     Koululainen     K-Ruoka     Kuluttaja     Kuntalehti     Kuntatekniikka     Kunto Plus     Käytännön Maamies     Lapsen Maailma     Lastenkirkko     Lastenmaa     Leivotaan     Luontaisterveys     Maailman Kuvalehti     Maalla     Maatilan Pellervo     Maku     Matka     Me Naiset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Mediuutiset</a:t>
            </a:r>
            <a:r>
              <a:rPr lang="fi-FI" sz="1600" dirty="0">
                <a:effectLst/>
                <a:latin typeface="Calibri" panose="020F0502020204030204" pitchFamily="34" charset="0"/>
                <a:ea typeface="Calibri" panose="020F0502020204030204" pitchFamily="34" charset="0"/>
                <a:cs typeface="Times New Roman" panose="02020603050405020304" pitchFamily="18" charset="0"/>
              </a:rPr>
              <a:t>     Meidän Mökki     Meidän Talo</a:t>
            </a:r>
            <a:r>
              <a:rPr lang="fi-FI" sz="1600" dirty="0">
                <a:effectLst/>
                <a:latin typeface="+mn-lt"/>
                <a:ea typeface="Calibri" panose="020F0502020204030204" pitchFamily="34" charset="0"/>
                <a:cs typeface="Times New Roman" panose="02020603050405020304" pitchFamily="18" charset="0"/>
              </a:rPr>
              <a:t>     Metsälehti     Metsästys ja Kalastus</a:t>
            </a:r>
            <a:r>
              <a:rPr lang="fi-FI" sz="1600" dirty="0">
                <a:latin typeface="+mn-lt"/>
                <a:ea typeface="Calibri" panose="020F0502020204030204" pitchFamily="34" charset="0"/>
                <a:cs typeface="Times New Roman" panose="02020603050405020304" pitchFamily="18" charset="0"/>
              </a:rPr>
              <a:t>     </a:t>
            </a:r>
            <a:r>
              <a:rPr lang="fi-FI" sz="1600" dirty="0">
                <a:effectLst/>
                <a:latin typeface="+mn-lt"/>
                <a:ea typeface="Calibri" panose="020F0502020204030204" pitchFamily="34" charset="0"/>
                <a:cs typeface="Times New Roman" panose="02020603050405020304" pitchFamily="18" charset="0"/>
              </a:rPr>
              <a:t>Metsästäjä     </a:t>
            </a:r>
            <a:r>
              <a:rPr lang="fi-FI" sz="1600" dirty="0" err="1">
                <a:effectLst/>
                <a:latin typeface="+mn-lt"/>
                <a:ea typeface="Calibri" panose="020F0502020204030204" pitchFamily="34" charset="0"/>
                <a:cs typeface="Times New Roman" panose="02020603050405020304" pitchFamily="18" charset="0"/>
              </a:rPr>
              <a:t>Metsätrans</a:t>
            </a:r>
            <a:r>
              <a:rPr lang="fi-FI" sz="1600" dirty="0">
                <a:effectLst/>
                <a:latin typeface="+mn-lt"/>
                <a:ea typeface="Calibri" panose="020F0502020204030204" pitchFamily="34" charset="0"/>
                <a:cs typeface="Times New Roman" panose="02020603050405020304" pitchFamily="18" charset="0"/>
              </a:rPr>
              <a:t>     Mikrobitti     Mondo     Moottori     Motiivi     … </a:t>
            </a:r>
            <a:endParaRPr lang="fi-FI" sz="1600" dirty="0"/>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002511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a:t>
            </a:r>
            <a:r>
              <a:rPr lang="fi-FI" sz="3400" dirty="0"/>
              <a:t>191 </a:t>
            </a:r>
            <a:r>
              <a:rPr lang="en-FI" sz="3400" dirty="0">
                <a:solidFill>
                  <a:schemeClr val="tx2"/>
                </a:solidFill>
                <a:latin typeface="Canela Medium" pitchFamily="2" charset="77"/>
              </a:rPr>
              <a:t>kpl) /</a:t>
            </a:r>
            <a:r>
              <a:rPr lang="fi-FI" sz="3400" dirty="0"/>
              <a:t> joulukuu 2024</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latin typeface="+mn-lt"/>
              </a:rPr>
              <a:t>…     </a:t>
            </a:r>
            <a:r>
              <a:rPr lang="fi-FI" sz="1600" dirty="0">
                <a:effectLst/>
                <a:latin typeface="+mn-lt"/>
                <a:ea typeface="Calibri" panose="020F0502020204030204" pitchFamily="34" charset="0"/>
                <a:cs typeface="Times New Roman" panose="02020603050405020304" pitchFamily="18" charset="0"/>
              </a:rPr>
              <a:t>Nuotta     Oma PIHA     Opettaja     Osuustoiminta     Palokuntalainen     Parnasso     Pelastustieto     Pelit     Perusta     Pieni on Suurin     Pinni     Pirkka     Poromies     Potilaan Lääkärilehti     </a:t>
            </a:r>
            <a:r>
              <a:rPr lang="fi-FI" sz="1600" dirty="0" err="1">
                <a:effectLst/>
                <a:latin typeface="+mn-lt"/>
                <a:ea typeface="Calibri" panose="020F0502020204030204" pitchFamily="34" charset="0"/>
                <a:cs typeface="Times New Roman" panose="02020603050405020304" pitchFamily="18" charset="0"/>
              </a:rPr>
              <a:t>Print&amp;Media</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prointerior</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Promaint</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PUUTARHA&amp;kauppa</a:t>
            </a:r>
            <a:r>
              <a:rPr lang="fi-FI" sz="1600" dirty="0">
                <a:effectLst/>
                <a:latin typeface="+mn-lt"/>
                <a:ea typeface="Calibri" panose="020F0502020204030204" pitchFamily="34" charset="0"/>
                <a:cs typeface="Times New Roman" panose="02020603050405020304" pitchFamily="18" charset="0"/>
              </a:rPr>
              <a:t>     Rakennuslehti     Reserviläinen     Riffi     RONDO Classic     Sairaanhoitaja     Sana     Sanansaattaja     Sauna-lehti     Seiska     Selkosanomat     Seura     Siivet     Soppa365     Sosiaalivakuutus     Suomen Hammaslääkärilehti     Suomen Kiinteistölehti     Suomen Kuvalehti     Suomen Luonto     Suomen Lääkärilehti     Suomen Sotilas     Super     Suuri Käsityö     Sähkömaailma     Taide     TAITO     Talentia     Talomestari     Talotekniikka     Talouselämä     Taloustaito     TAUKO Magazine     </a:t>
            </a:r>
            <a:r>
              <a:rPr lang="fi-FI" sz="1600" dirty="0" err="1">
                <a:effectLst/>
                <a:latin typeface="+mn-lt"/>
                <a:ea typeface="Calibri" panose="020F0502020204030204" pitchFamily="34" charset="0"/>
                <a:cs typeface="Times New Roman" panose="02020603050405020304" pitchFamily="18" charset="0"/>
              </a:rPr>
              <a:t>Teatteri&amp;Tanssi+Sirkus</a:t>
            </a:r>
            <a:r>
              <a:rPr lang="fi-FI" sz="1600" dirty="0">
                <a:effectLst/>
                <a:latin typeface="+mn-lt"/>
                <a:ea typeface="Calibri" panose="020F0502020204030204" pitchFamily="34" charset="0"/>
                <a:cs typeface="Times New Roman" panose="02020603050405020304" pitchFamily="18" charset="0"/>
              </a:rPr>
              <a:t>     Tee Itse     Tehy-lehti     Tekniikan Maailma     Tekniikka&amp;Talous     Tiede     Tiede Luonto     Tieteen Kuvalehti     Tieteen Kuvalehti Historia     </a:t>
            </a:r>
            <a:r>
              <a:rPr lang="fi-FI" sz="1600" dirty="0" err="1">
                <a:effectLst/>
                <a:latin typeface="+mn-lt"/>
                <a:ea typeface="Calibri" panose="020F0502020204030204" pitchFamily="34" charset="0"/>
                <a:cs typeface="Times New Roman" panose="02020603050405020304" pitchFamily="18" charset="0"/>
              </a:rPr>
              <a:t>Tivi</a:t>
            </a:r>
            <a:r>
              <a:rPr lang="fi-FI" sz="1600" dirty="0">
                <a:effectLst/>
                <a:latin typeface="+mn-lt"/>
                <a:ea typeface="Calibri" panose="020F0502020204030204" pitchFamily="34" charset="0"/>
                <a:cs typeface="Times New Roman" panose="02020603050405020304" pitchFamily="18" charset="0"/>
              </a:rPr>
              <a:t>     TM Rakennusmaailma     Tosi Elämää     Trendi     TTT-lehti     Tukilinja     Tunne &amp; Mieli     Tuulilasi     Ulkopolitiikka     Ultra     Unelmien </a:t>
            </a:r>
            <a:r>
              <a:rPr lang="fi-FI" sz="1600" dirty="0" err="1">
                <a:effectLst/>
                <a:latin typeface="+mn-lt"/>
                <a:ea typeface="Calibri" panose="020F0502020204030204" pitchFamily="34" charset="0"/>
                <a:cs typeface="Times New Roman" panose="02020603050405020304" pitchFamily="18" charset="0"/>
              </a:rPr>
              <a:t>Talo&amp;Koti</a:t>
            </a:r>
            <a:r>
              <a:rPr lang="fi-FI" sz="1600" dirty="0">
                <a:effectLst/>
                <a:latin typeface="+mn-lt"/>
                <a:ea typeface="Calibri" panose="020F0502020204030204" pitchFamily="34" charset="0"/>
                <a:cs typeface="Times New Roman" panose="02020603050405020304" pitchFamily="18" charset="0"/>
              </a:rPr>
              <a:t>     V8-Magazine     Valitut Palat - Reader's Digest     Vapaa-ajan Kalastaja     Vapaussoturi     Vauhdin Maailma     Vene     Venemestari     Vepsäläinen </a:t>
            </a:r>
            <a:r>
              <a:rPr lang="fi-FI" sz="1600" dirty="0" err="1">
                <a:effectLst/>
                <a:latin typeface="+mn-lt"/>
                <a:ea typeface="Calibri" panose="020F0502020204030204" pitchFamily="34" charset="0"/>
                <a:cs typeface="Times New Roman" panose="02020603050405020304" pitchFamily="18" charset="0"/>
              </a:rPr>
              <a:t>Sisustamo</a:t>
            </a:r>
            <a:r>
              <a:rPr lang="fi-FI" sz="1600" dirty="0">
                <a:effectLst/>
                <a:latin typeface="+mn-lt"/>
                <a:ea typeface="Calibri" panose="020F0502020204030204" pitchFamily="34" charset="0"/>
                <a:cs typeface="Times New Roman" panose="02020603050405020304" pitchFamily="18" charset="0"/>
              </a:rPr>
              <a:t>     Verotus     Viherpiha     Viinilehti     Viisas Raha     Vinkki     Vitriini     VIVA     Voi hyvin     X     Yhteishyvä     Yliopisto     Ylioppilaslehti     Ympäristö ja Terveys     Yrittäjä Plus</a:t>
            </a:r>
            <a:endParaRPr lang="fi-FI" sz="1600" dirty="0">
              <a:latin typeface="+mn-lt"/>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820971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fi-FI" sz="3400" dirty="0" err="1">
                <a:solidFill>
                  <a:schemeClr val="tx2"/>
                </a:solidFill>
                <a:latin typeface="Canela Medium" pitchFamily="2" charset="77"/>
              </a:rPr>
              <a:t>Aikakausmediat</a:t>
            </a:r>
            <a:r>
              <a:rPr lang="fi-FI" sz="3400" dirty="0">
                <a:solidFill>
                  <a:schemeClr val="tx2"/>
                </a:solidFill>
                <a:latin typeface="Canela Medium" pitchFamily="2" charset="77"/>
              </a:rPr>
              <a:t> </a:t>
            </a:r>
            <a:r>
              <a:rPr lang="fi-FI" sz="3400" dirty="0" err="1">
                <a:solidFill>
                  <a:schemeClr val="tx2"/>
                </a:solidFill>
                <a:latin typeface="Canela Medium" pitchFamily="2" charset="77"/>
              </a:rPr>
              <a:t>somessa</a:t>
            </a:r>
            <a:r>
              <a:rPr lang="fi-FI" sz="3400" dirty="0">
                <a:solidFill>
                  <a:schemeClr val="tx2"/>
                </a:solidFill>
                <a:latin typeface="Canela Medium" pitchFamily="2" charset="77"/>
              </a:rPr>
              <a:t> -seuranta</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2394060" y="1110343"/>
            <a:ext cx="7491187" cy="5264331"/>
          </a:xfrm>
        </p:spPr>
        <p:txBody>
          <a:bodyPr anchor="ctr">
            <a:noAutofit/>
          </a:bodyPr>
          <a:lstStyle/>
          <a:p>
            <a:pPr marL="0" indent="0">
              <a:lnSpc>
                <a:spcPct val="150000"/>
              </a:lnSpc>
            </a:pPr>
            <a:r>
              <a:rPr lang="fi-FI" sz="1600" dirty="0">
                <a:latin typeface="+mn-lt"/>
              </a:rPr>
              <a:t>Aikakausmedia seuraa kuukausittain suomalaisten </a:t>
            </a:r>
            <a:r>
              <a:rPr lang="fi-FI" sz="1600" dirty="0" err="1">
                <a:latin typeface="+mn-lt"/>
              </a:rPr>
              <a:t>aikakausmedioiden</a:t>
            </a:r>
            <a:r>
              <a:rPr lang="fi-FI" sz="1600" dirty="0">
                <a:latin typeface="+mn-lt"/>
              </a:rPr>
              <a:t> tykkääjä-, seuraaja- ja tilaajamääriä Facebookissa, Instagramissa, X:ssä, YouTubessa, Pinterestissä ja TikTokissa.</a:t>
            </a:r>
          </a:p>
          <a:p>
            <a:pPr marL="0" indent="0">
              <a:lnSpc>
                <a:spcPct val="150000"/>
              </a:lnSpc>
            </a:pPr>
            <a:r>
              <a:rPr lang="fi-FI" sz="1600" dirty="0">
                <a:latin typeface="+mn-lt"/>
              </a:rPr>
              <a:t>Seurannassa ovat mukana Aikakausmedian jäsenten mediat, joilla on käytössään yksi tai useampi mainittu sosiaalisen median kanava.</a:t>
            </a:r>
          </a:p>
          <a:p>
            <a:pPr marL="0" indent="0">
              <a:lnSpc>
                <a:spcPct val="150000"/>
              </a:lnSpc>
            </a:pPr>
            <a:r>
              <a:rPr lang="fi-FI" sz="1600" dirty="0">
                <a:latin typeface="+mn-lt"/>
              </a:rPr>
              <a:t>Seuranta tehdään jokaisen kuukauden viimeisenä päivänä. Tulokset raportoidaan kuukausittain: </a:t>
            </a:r>
            <a:br>
              <a:rPr lang="fi-FI" sz="1600" dirty="0">
                <a:latin typeface="+mn-lt"/>
              </a:rPr>
            </a:br>
            <a:r>
              <a:rPr lang="fi-FI" sz="1600" dirty="0">
                <a:latin typeface="+mn-lt"/>
                <a:hlinkClick r:id="rId2"/>
              </a:rPr>
              <a:t>www.aikakausmedia.fi/some</a:t>
            </a:r>
            <a:endParaRPr lang="fi-FI" sz="1600" dirty="0">
              <a:latin typeface="+mn-lt"/>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375051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descr="A person sitting on a ramp with a magazine&#10;&#10;Description automatically generated">
            <a:extLst>
              <a:ext uri="{FF2B5EF4-FFF2-40B4-BE49-F238E27FC236}">
                <a16:creationId xmlns:a16="http://schemas.microsoft.com/office/drawing/2014/main" id="{FCAA0E59-8D50-18B5-DB0B-48A8BE51AD2D}"/>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6553202" y="0"/>
            <a:ext cx="5638798" cy="6858000"/>
          </a:xfrm>
        </p:spPr>
      </p:pic>
      <p:sp>
        <p:nvSpPr>
          <p:cNvPr id="2" name="Content Placeholder 4">
            <a:extLst>
              <a:ext uri="{FF2B5EF4-FFF2-40B4-BE49-F238E27FC236}">
                <a16:creationId xmlns:a16="http://schemas.microsoft.com/office/drawing/2014/main" id="{3CA18D5A-8C53-63CA-6D91-6FEC6A4401F4}"/>
              </a:ext>
            </a:extLst>
          </p:cNvPr>
          <p:cNvSpPr txBox="1">
            <a:spLocks/>
          </p:cNvSpPr>
          <p:nvPr/>
        </p:nvSpPr>
        <p:spPr>
          <a:xfrm>
            <a:off x="741219" y="3274621"/>
            <a:ext cx="4473876" cy="1453243"/>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i-FI" sz="1600" dirty="0"/>
              <a:t>Jos haluat lukea lisää alan kuulumisista, </a:t>
            </a:r>
            <a:br>
              <a:rPr lang="fi-FI" sz="1600" dirty="0"/>
            </a:br>
            <a:r>
              <a:rPr lang="fi-FI" sz="1600" dirty="0"/>
              <a:t>tilaa </a:t>
            </a:r>
            <a:r>
              <a:rPr lang="fi-FI" sz="1600" dirty="0" err="1"/>
              <a:t>aikakausmedioiden</a:t>
            </a:r>
            <a:r>
              <a:rPr lang="fi-FI" sz="1600" dirty="0"/>
              <a:t> ajankohtaiset jutut sähköpostiisi </a:t>
            </a:r>
            <a:r>
              <a:rPr lang="fi-FI" sz="1600" b="1" dirty="0">
                <a:solidFill>
                  <a:schemeClr val="tx2"/>
                </a:solidFill>
                <a:latin typeface="Neue Haas Unica W1G" panose="020B0504030206020203" pitchFamily="34" charset="0"/>
                <a:cs typeface="Calibri" panose="020F0502020204030204" pitchFamily="34" charset="0"/>
                <a:hlinkClick r:id="rId3"/>
              </a:rPr>
              <a:t>täältä</a:t>
            </a:r>
            <a:r>
              <a:rPr lang="fi-FI" sz="1600" dirty="0"/>
              <a:t>!</a:t>
            </a:r>
          </a:p>
        </p:txBody>
      </p:sp>
      <p:sp>
        <p:nvSpPr>
          <p:cNvPr id="3" name="Title 3">
            <a:extLst>
              <a:ext uri="{FF2B5EF4-FFF2-40B4-BE49-F238E27FC236}">
                <a16:creationId xmlns:a16="http://schemas.microsoft.com/office/drawing/2014/main" id="{F9A41F90-2BBA-DC77-87FF-5FA9A4A56BE8}"/>
              </a:ext>
            </a:extLst>
          </p:cNvPr>
          <p:cNvSpPr txBox="1">
            <a:spLocks/>
          </p:cNvSpPr>
          <p:nvPr/>
        </p:nvSpPr>
        <p:spPr>
          <a:xfrm>
            <a:off x="742804" y="1412338"/>
            <a:ext cx="5540301" cy="186228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rgbClr val="002649"/>
                </a:solidFill>
                <a:latin typeface="Canela Medium" pitchFamily="2" charset="77"/>
                <a:ea typeface="+mj-ea"/>
                <a:cs typeface="+mj-cs"/>
              </a:defRPr>
            </a:lvl1pPr>
          </a:lstStyle>
          <a:p>
            <a:r>
              <a:rPr lang="fi-FI" sz="3000" dirty="0"/>
              <a:t>Saatko jo</a:t>
            </a:r>
            <a:br>
              <a:rPr lang="fi-FI" sz="3000" dirty="0"/>
            </a:br>
            <a:r>
              <a:rPr lang="fi-FI" sz="3000" dirty="0"/>
              <a:t>uutiskirjeemme?</a:t>
            </a:r>
            <a:endParaRPr lang="fi-FI" sz="3000" dirty="0">
              <a:solidFill>
                <a:schemeClr val="accent1"/>
              </a:solidFill>
            </a:endParaRPr>
          </a:p>
        </p:txBody>
      </p:sp>
    </p:spTree>
    <p:extLst>
      <p:ext uri="{BB962C8B-B14F-4D97-AF65-F5344CB8AC3E}">
        <p14:creationId xmlns:p14="http://schemas.microsoft.com/office/powerpoint/2010/main" val="2975752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188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sz="3000" dirty="0"/>
              <a:t>Aikakausmedioiden seuraajamäärä 2024</a:t>
            </a:r>
            <a:endParaRPr lang="en-FI" sz="3000"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fontScale="92500" lnSpcReduction="10000"/>
          </a:bodyPr>
          <a:lstStyle/>
          <a:p>
            <a:pPr algn="ctr"/>
            <a:r>
              <a:rPr lang="fi-FI" sz="2000" b="1" dirty="0">
                <a:solidFill>
                  <a:schemeClr val="bg2"/>
                </a:solidFill>
                <a:latin typeface="Neue Haas Unica W1G" panose="020B0504030206020203" pitchFamily="34" charset="0"/>
              </a:rPr>
              <a:t>Muutokset yleisön määrässä edellisvuoteen verrattuna</a:t>
            </a:r>
          </a:p>
          <a:p>
            <a:pPr algn="ctr"/>
            <a:br>
              <a:rPr lang="fi-FI" sz="1000" dirty="0">
                <a:solidFill>
                  <a:schemeClr val="bg2"/>
                </a:solidFill>
              </a:rPr>
            </a:br>
            <a:r>
              <a:rPr lang="fi-FI" sz="2000" i="1" dirty="0">
                <a:solidFill>
                  <a:schemeClr val="bg2"/>
                </a:solidFill>
                <a:latin typeface="Neue Haas Unica W1G" panose="020B0504030206020203" pitchFamily="34" charset="0"/>
              </a:rPr>
              <a:t>Kaikki kanavat yhteensä</a:t>
            </a:r>
            <a:br>
              <a:rPr lang="fi-FI" sz="2000" i="1" dirty="0">
                <a:solidFill>
                  <a:schemeClr val="bg2"/>
                </a:solidFill>
                <a:latin typeface="Neue Haas Unica W1G" panose="020B0504030206020203" pitchFamily="34" charset="0"/>
              </a:rPr>
            </a:br>
            <a:r>
              <a:rPr lang="fi-FI" sz="2000" i="1" dirty="0">
                <a:solidFill>
                  <a:schemeClr val="bg2"/>
                </a:solidFill>
                <a:latin typeface="Neue Haas Unica W1G" panose="020B0504030206020203" pitchFamily="34" charset="0"/>
              </a:rPr>
              <a:t>- 30 483</a:t>
            </a:r>
            <a:endParaRPr lang="fi-FI" sz="2000" dirty="0">
              <a:solidFill>
                <a:schemeClr val="bg2"/>
              </a:solidFill>
              <a:latin typeface="Neue Haas Unica W1G" panose="020B0504030206020203" pitchFamily="34" charset="0"/>
            </a:endParaRPr>
          </a:p>
          <a:p>
            <a:pPr algn="ctr"/>
            <a:r>
              <a:rPr lang="fi-FI" sz="2000" i="1" dirty="0">
                <a:solidFill>
                  <a:schemeClr val="bg2"/>
                </a:solidFill>
                <a:latin typeface="Neue Haas Unica W1G" panose="020B0504030206020203" pitchFamily="34" charset="0"/>
              </a:rPr>
              <a:t>Instagram </a:t>
            </a:r>
            <a:r>
              <a:rPr lang="fi-FI" sz="2000" dirty="0">
                <a:solidFill>
                  <a:schemeClr val="bg2"/>
                </a:solidFill>
                <a:latin typeface="Neue Haas Unica W1G" panose="020B0504030206020203" pitchFamily="34" charset="0"/>
              </a:rPr>
              <a:t>+ 31 071</a:t>
            </a:r>
          </a:p>
          <a:p>
            <a:pPr algn="ctr"/>
            <a:r>
              <a:rPr lang="fi-FI" sz="2000" i="1" dirty="0" err="1">
                <a:solidFill>
                  <a:schemeClr val="bg2"/>
                </a:solidFill>
                <a:latin typeface="Neue Haas Unica W1G" panose="020B0504030206020203" pitchFamily="34" charset="0"/>
              </a:rPr>
              <a:t>TikTok</a:t>
            </a:r>
            <a:r>
              <a:rPr lang="fi-FI" sz="2000" i="1" dirty="0">
                <a:solidFill>
                  <a:schemeClr val="bg2"/>
                </a:solidFill>
                <a:latin typeface="Neue Haas Unica W1G" panose="020B0504030206020203" pitchFamily="34" charset="0"/>
              </a:rPr>
              <a:t> </a:t>
            </a:r>
            <a:r>
              <a:rPr lang="fi-FI" sz="2000" dirty="0">
                <a:solidFill>
                  <a:schemeClr val="bg2"/>
                </a:solidFill>
                <a:latin typeface="Neue Haas Unica W1G" panose="020B0504030206020203" pitchFamily="34" charset="0"/>
              </a:rPr>
              <a:t>+ 24 601</a:t>
            </a:r>
          </a:p>
          <a:p>
            <a:pPr algn="ctr"/>
            <a:r>
              <a:rPr lang="fi-FI" sz="2000" i="1" dirty="0">
                <a:solidFill>
                  <a:schemeClr val="bg2"/>
                </a:solidFill>
                <a:latin typeface="Neue Haas Unica W1G" panose="020B0504030206020203" pitchFamily="34" charset="0"/>
              </a:rPr>
              <a:t>Pinterest </a:t>
            </a:r>
            <a:r>
              <a:rPr lang="fi-FI" sz="2000" dirty="0">
                <a:solidFill>
                  <a:schemeClr val="bg2"/>
                </a:solidFill>
                <a:latin typeface="Neue Haas Unica W1G" panose="020B0504030206020203" pitchFamily="34" charset="0"/>
              </a:rPr>
              <a:t>+ 10 425</a:t>
            </a:r>
          </a:p>
          <a:p>
            <a:pPr algn="ctr"/>
            <a:r>
              <a:rPr lang="fi-FI" sz="2000" i="1" dirty="0">
                <a:solidFill>
                  <a:schemeClr val="bg2"/>
                </a:solidFill>
                <a:latin typeface="Neue Haas Unica W1G" panose="020B0504030206020203" pitchFamily="34" charset="0"/>
              </a:rPr>
              <a:t>YouTube </a:t>
            </a:r>
            <a:r>
              <a:rPr lang="fi-FI" sz="2000" dirty="0">
                <a:solidFill>
                  <a:schemeClr val="bg2"/>
                </a:solidFill>
                <a:latin typeface="Neue Haas Unica W1G" panose="020B0504030206020203" pitchFamily="34" charset="0"/>
              </a:rPr>
              <a:t>- 4 368</a:t>
            </a:r>
          </a:p>
          <a:p>
            <a:pPr algn="ctr"/>
            <a:r>
              <a:rPr lang="fi-FI" sz="2000" i="1" dirty="0">
                <a:solidFill>
                  <a:schemeClr val="bg2"/>
                </a:solidFill>
                <a:latin typeface="Neue Haas Unica W1G" panose="020B0504030206020203" pitchFamily="34" charset="0"/>
              </a:rPr>
              <a:t>Facebook</a:t>
            </a:r>
            <a:r>
              <a:rPr lang="fi-FI" sz="2000" dirty="0">
                <a:solidFill>
                  <a:schemeClr val="bg2"/>
                </a:solidFill>
                <a:latin typeface="Neue Haas Unica W1G" panose="020B0504030206020203" pitchFamily="34" charset="0"/>
              </a:rPr>
              <a:t> - 36 210</a:t>
            </a:r>
          </a:p>
          <a:p>
            <a:pPr algn="ctr"/>
            <a:r>
              <a:rPr lang="fi-FI" sz="2000" i="1" dirty="0">
                <a:solidFill>
                  <a:schemeClr val="bg2"/>
                </a:solidFill>
                <a:latin typeface="Neue Haas Unica W1G" panose="020B0504030206020203" pitchFamily="34" charset="0"/>
              </a:rPr>
              <a:t>X</a:t>
            </a:r>
            <a:r>
              <a:rPr lang="fi-FI" sz="2000" dirty="0">
                <a:solidFill>
                  <a:schemeClr val="bg2"/>
                </a:solidFill>
                <a:latin typeface="Neue Haas Unica W1G" panose="020B0504030206020203" pitchFamily="34" charset="0"/>
              </a:rPr>
              <a:t> – 56 002</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934312441"/>
              </p:ext>
            </p:extLst>
          </p:nvPr>
        </p:nvGraphicFramePr>
        <p:xfrm>
          <a:off x="502507" y="2067953"/>
          <a:ext cx="7096898" cy="406556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fontScale="92500"/>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tykkääjät, seuraajat ja tilaajat Facebookissa, Instagramissa, X:ssä, YouTubessa, </a:t>
            </a:r>
            <a:r>
              <a:rPr lang="fi-FI" sz="1200" dirty="0" err="1">
                <a:solidFill>
                  <a:schemeClr val="accent1"/>
                </a:solidFill>
              </a:rPr>
              <a:t>Pinterestissä</a:t>
            </a:r>
            <a:r>
              <a:rPr lang="fi-FI" sz="1200" dirty="0">
                <a:solidFill>
                  <a:schemeClr val="accent1"/>
                </a:solidFill>
              </a:rPr>
              <a:t> ja </a:t>
            </a:r>
            <a:r>
              <a:rPr lang="fi-FI" sz="1200" dirty="0" err="1">
                <a:solidFill>
                  <a:schemeClr val="accent1"/>
                </a:solidFill>
              </a:rPr>
              <a:t>TikTokissa</a:t>
            </a:r>
            <a:r>
              <a:rPr lang="fi-FI" sz="1200" dirty="0">
                <a:solidFill>
                  <a:schemeClr val="accent1"/>
                </a:solidFill>
              </a:rPr>
              <a:t> 31.12. 2024. Päällekkäisyyksiä ei ole huomioitu.</a:t>
            </a:r>
          </a:p>
        </p:txBody>
      </p:sp>
    </p:spTree>
    <p:extLst>
      <p:ext uri="{BB962C8B-B14F-4D97-AF65-F5344CB8AC3E}">
        <p14:creationId xmlns:p14="http://schemas.microsoft.com/office/powerpoint/2010/main" val="226488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AB337BB-0F20-6845-BA0C-E48412476E6B}"/>
              </a:ext>
            </a:extLst>
          </p:cNvPr>
          <p:cNvSpPr>
            <a:spLocks noGrp="1"/>
          </p:cNvSpPr>
          <p:nvPr>
            <p:ph type="title"/>
          </p:nvPr>
        </p:nvSpPr>
        <p:spPr>
          <a:xfrm>
            <a:off x="1169070" y="449685"/>
            <a:ext cx="9941169" cy="651341"/>
          </a:xfrm>
        </p:spPr>
        <p:txBody>
          <a:bodyPr anchor="ctr">
            <a:noAutofit/>
          </a:bodyPr>
          <a:lstStyle/>
          <a:p>
            <a:r>
              <a:rPr lang="fi-FI" sz="3400" dirty="0"/>
              <a:t>Muutos someyleisössä kuukausittain vuonna 2024</a:t>
            </a:r>
          </a:p>
        </p:txBody>
      </p:sp>
      <p:sp>
        <p:nvSpPr>
          <p:cNvPr id="24" name="Rectangle 23">
            <a:extLst>
              <a:ext uri="{FF2B5EF4-FFF2-40B4-BE49-F238E27FC236}">
                <a16:creationId xmlns:a16="http://schemas.microsoft.com/office/drawing/2014/main" id="{0138A525-0CD6-9B48-9384-BE0288648E54}"/>
              </a:ext>
            </a:extLst>
          </p:cNvPr>
          <p:cNvSpPr/>
          <p:nvPr/>
        </p:nvSpPr>
        <p:spPr>
          <a:xfrm>
            <a:off x="1169070" y="1225464"/>
            <a:ext cx="9941169" cy="261610"/>
          </a:xfrm>
          <a:prstGeom prst="rect">
            <a:avLst/>
          </a:prstGeom>
        </p:spPr>
        <p:txBody>
          <a:bodyPr wrap="square">
            <a:spAutoFit/>
          </a:bodyPr>
          <a:lstStyle/>
          <a:p>
            <a:pPr algn="ctr"/>
            <a:r>
              <a:rPr lang="fi-FI" sz="1100" dirty="0">
                <a:solidFill>
                  <a:schemeClr val="tx2"/>
                </a:solidFill>
                <a:latin typeface="Neue Haas Unica W1G" panose="020B0504030206020203" pitchFamily="34" charset="0"/>
              </a:rPr>
              <a:t>Kaikki seuratut kanavat (Facebook, Instagram, X, YouTube, Pinterest ja TikTok) yhteensä</a:t>
            </a:r>
          </a:p>
        </p:txBody>
      </p:sp>
      <p:graphicFrame>
        <p:nvGraphicFramePr>
          <p:cNvPr id="25" name="Chart 24">
            <a:extLst>
              <a:ext uri="{FF2B5EF4-FFF2-40B4-BE49-F238E27FC236}">
                <a16:creationId xmlns:a16="http://schemas.microsoft.com/office/drawing/2014/main" id="{CD4CE48B-CBE4-6242-8404-6DF54EB380C3}"/>
              </a:ext>
            </a:extLst>
          </p:cNvPr>
          <p:cNvGraphicFramePr/>
          <p:nvPr>
            <p:extLst>
              <p:ext uri="{D42A27DB-BD31-4B8C-83A1-F6EECF244321}">
                <p14:modId xmlns:p14="http://schemas.microsoft.com/office/powerpoint/2010/main" val="2297953296"/>
              </p:ext>
            </p:extLst>
          </p:nvPr>
        </p:nvGraphicFramePr>
        <p:xfrm>
          <a:off x="1169071" y="1867268"/>
          <a:ext cx="9941168" cy="38408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792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AB337BB-0F20-6845-BA0C-E48412476E6B}"/>
              </a:ext>
            </a:extLst>
          </p:cNvPr>
          <p:cNvSpPr>
            <a:spLocks noGrp="1"/>
          </p:cNvSpPr>
          <p:nvPr>
            <p:ph type="title"/>
          </p:nvPr>
        </p:nvSpPr>
        <p:spPr>
          <a:xfrm>
            <a:off x="1169070" y="449685"/>
            <a:ext cx="9941169" cy="651341"/>
          </a:xfrm>
        </p:spPr>
        <p:txBody>
          <a:bodyPr anchor="ctr">
            <a:noAutofit/>
          </a:bodyPr>
          <a:lstStyle/>
          <a:p>
            <a:r>
              <a:rPr lang="fi-FI" sz="3800" dirty="0"/>
              <a:t>Someyleisö </a:t>
            </a:r>
            <a:r>
              <a:rPr lang="fi-FI" sz="3800" dirty="0" err="1"/>
              <a:t>aikakausmedioissa</a:t>
            </a:r>
            <a:r>
              <a:rPr lang="fi-FI" sz="3800" dirty="0"/>
              <a:t> 2016–2024</a:t>
            </a:r>
          </a:p>
        </p:txBody>
      </p:sp>
      <p:sp>
        <p:nvSpPr>
          <p:cNvPr id="24" name="Rectangle 23">
            <a:extLst>
              <a:ext uri="{FF2B5EF4-FFF2-40B4-BE49-F238E27FC236}">
                <a16:creationId xmlns:a16="http://schemas.microsoft.com/office/drawing/2014/main" id="{0138A525-0CD6-9B48-9384-BE0288648E54}"/>
              </a:ext>
            </a:extLst>
          </p:cNvPr>
          <p:cNvSpPr/>
          <p:nvPr/>
        </p:nvSpPr>
        <p:spPr>
          <a:xfrm>
            <a:off x="1169070" y="1225464"/>
            <a:ext cx="9941169" cy="307777"/>
          </a:xfrm>
          <a:prstGeom prst="rect">
            <a:avLst/>
          </a:prstGeom>
        </p:spPr>
        <p:txBody>
          <a:bodyPr wrap="square">
            <a:spAutoFit/>
          </a:bodyPr>
          <a:lstStyle/>
          <a:p>
            <a:pPr algn="ctr"/>
            <a:r>
              <a:rPr lang="fi-FI" sz="1400" dirty="0">
                <a:solidFill>
                  <a:schemeClr val="accent1"/>
                </a:solidFill>
                <a:latin typeface="Neue Haas Unica W1G" panose="020B0504030206020203" pitchFamily="34" charset="0"/>
              </a:rPr>
              <a:t>Kaikki seuratut kanavat (Facebook, Instagram, X, YouTube, Pinterest ja TikTok*) yhteensä</a:t>
            </a:r>
          </a:p>
        </p:txBody>
      </p:sp>
      <p:graphicFrame>
        <p:nvGraphicFramePr>
          <p:cNvPr id="5" name="Chart 4">
            <a:extLst>
              <a:ext uri="{FF2B5EF4-FFF2-40B4-BE49-F238E27FC236}">
                <a16:creationId xmlns:a16="http://schemas.microsoft.com/office/drawing/2014/main" id="{D494501E-2021-E14A-8513-3213F94DE538}"/>
              </a:ext>
            </a:extLst>
          </p:cNvPr>
          <p:cNvGraphicFramePr/>
          <p:nvPr>
            <p:extLst>
              <p:ext uri="{D42A27DB-BD31-4B8C-83A1-F6EECF244321}">
                <p14:modId xmlns:p14="http://schemas.microsoft.com/office/powerpoint/2010/main" val="664195425"/>
              </p:ext>
            </p:extLst>
          </p:nvPr>
        </p:nvGraphicFramePr>
        <p:xfrm>
          <a:off x="1147831" y="1833181"/>
          <a:ext cx="9962407" cy="419439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452979C-E5C9-B148-9BA8-8D525C620B7F}"/>
              </a:ext>
            </a:extLst>
          </p:cNvPr>
          <p:cNvSpPr txBox="1"/>
          <p:nvPr/>
        </p:nvSpPr>
        <p:spPr>
          <a:xfrm>
            <a:off x="2287690" y="1833181"/>
            <a:ext cx="2279510" cy="830997"/>
          </a:xfrm>
          <a:prstGeom prst="rect">
            <a:avLst/>
          </a:prstGeom>
          <a:solidFill>
            <a:schemeClr val="accent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i-FI" sz="2400" spc="300" dirty="0">
                <a:solidFill>
                  <a:schemeClr val="bg2"/>
                </a:solidFill>
                <a:latin typeface="Neue Haas Unica W1G Medium" panose="020B0504030206020203" pitchFamily="34" charset="0"/>
              </a:rPr>
              <a:t>+</a:t>
            </a:r>
            <a:r>
              <a:rPr lang="fi-FI" sz="2400" dirty="0">
                <a:solidFill>
                  <a:schemeClr val="bg2"/>
                </a:solidFill>
                <a:latin typeface="Neue Haas Unica W1G Medium" panose="020B0504030206020203" pitchFamily="34" charset="0"/>
              </a:rPr>
              <a:t>296 559</a:t>
            </a:r>
            <a:br>
              <a:rPr lang="fi-FI" sz="1200" dirty="0">
                <a:solidFill>
                  <a:schemeClr val="bg2"/>
                </a:solidFill>
                <a:latin typeface="Neue Haas Unica W1G Medium" panose="020B0504030206020203" pitchFamily="34" charset="0"/>
              </a:rPr>
            </a:br>
            <a:r>
              <a:rPr lang="fi-FI" sz="1200" dirty="0">
                <a:solidFill>
                  <a:schemeClr val="bg2"/>
                </a:solidFill>
                <a:latin typeface="Neue Haas Unica W1G Medium" panose="020B0504030206020203" pitchFamily="34" charset="0"/>
              </a:rPr>
              <a:t>= keskimääräinen muutos vuodessa</a:t>
            </a:r>
          </a:p>
        </p:txBody>
      </p:sp>
      <p:sp>
        <p:nvSpPr>
          <p:cNvPr id="8" name="TextBox 7">
            <a:extLst>
              <a:ext uri="{FF2B5EF4-FFF2-40B4-BE49-F238E27FC236}">
                <a16:creationId xmlns:a16="http://schemas.microsoft.com/office/drawing/2014/main" id="{9BCE5C29-DAA8-6246-AB40-B3F7B4555192}"/>
              </a:ext>
            </a:extLst>
          </p:cNvPr>
          <p:cNvSpPr txBox="1"/>
          <p:nvPr/>
        </p:nvSpPr>
        <p:spPr>
          <a:xfrm>
            <a:off x="3180478" y="6327516"/>
            <a:ext cx="5897112" cy="246221"/>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 TikTok lisätty seurantaan vuonna 2021.</a:t>
            </a:r>
          </a:p>
        </p:txBody>
      </p:sp>
    </p:spTree>
    <p:extLst>
      <p:ext uri="{BB962C8B-B14F-4D97-AF65-F5344CB8AC3E}">
        <p14:creationId xmlns:p14="http://schemas.microsoft.com/office/powerpoint/2010/main" val="1059790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65C82343-E087-FD45-B034-8C7481B3D771}"/>
              </a:ext>
            </a:extLst>
          </p:cNvPr>
          <p:cNvSpPr txBox="1">
            <a:spLocks/>
          </p:cNvSpPr>
          <p:nvPr/>
        </p:nvSpPr>
        <p:spPr>
          <a:xfrm>
            <a:off x="2405674" y="1397081"/>
            <a:ext cx="7876978" cy="383523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
              <a:lnSpc>
                <a:spcPct val="120000"/>
              </a:lnSpc>
              <a:buNone/>
            </a:pPr>
            <a:r>
              <a:rPr lang="fi-FI" dirty="0"/>
              <a:t>Suurin aikakausmedia somessa vuoden 2024 lopussa oli </a:t>
            </a:r>
            <a:br>
              <a:rPr lang="fi-FI" sz="1600" dirty="0"/>
            </a:br>
            <a:r>
              <a:rPr lang="fi-FI" b="1" dirty="0">
                <a:latin typeface="Neue Haas Unica W1G" panose="020B0504030206020203" pitchFamily="34" charset="0"/>
              </a:rPr>
              <a:t>Suomen Luonto</a:t>
            </a:r>
            <a:r>
              <a:rPr lang="fi-FI" dirty="0"/>
              <a:t>, jolla oli yhteensä 248 813 seuraajaa.</a:t>
            </a:r>
            <a:br>
              <a:rPr lang="fi-FI" dirty="0"/>
            </a:br>
            <a:r>
              <a:rPr lang="fi-FI" dirty="0"/>
              <a:t> </a:t>
            </a:r>
            <a:br>
              <a:rPr lang="fi-FI" dirty="0"/>
            </a:br>
            <a:r>
              <a:rPr lang="fi-FI" dirty="0"/>
              <a:t>Eniten someyleisöään kasvattanut media oli </a:t>
            </a:r>
            <a:r>
              <a:rPr lang="fi-FI" b="1" dirty="0">
                <a:latin typeface="Neue Haas Unica W1G" panose="020B0504030206020203" pitchFamily="34" charset="0"/>
              </a:rPr>
              <a:t>Kotiliesi</a:t>
            </a:r>
            <a:r>
              <a:rPr lang="fi-FI" dirty="0"/>
              <a:t>. </a:t>
            </a:r>
            <a:br>
              <a:rPr lang="fi-FI" dirty="0"/>
            </a:br>
            <a:r>
              <a:rPr lang="fi-FI" dirty="0"/>
              <a:t>Se sai vuoden aikana 20 345 </a:t>
            </a:r>
            <a:r>
              <a:rPr lang="en-FI" dirty="0"/>
              <a:t>uutta seuraajaa.</a:t>
            </a:r>
          </a:p>
        </p:txBody>
      </p:sp>
    </p:spTree>
    <p:extLst>
      <p:ext uri="{BB962C8B-B14F-4D97-AF65-F5344CB8AC3E}">
        <p14:creationId xmlns:p14="http://schemas.microsoft.com/office/powerpoint/2010/main" val="2178282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Suurimmat someyleisöt </a:t>
            </a:r>
            <a:r>
              <a:rPr lang="fi-FI" sz="3000" u="sng" dirty="0">
                <a:solidFill>
                  <a:schemeClr val="accent1"/>
                </a:solidFill>
              </a:rPr>
              <a:t>kaikissa kanavissa</a:t>
            </a:r>
            <a:r>
              <a:rPr lang="fi-FI" sz="3000" dirty="0">
                <a:solidFill>
                  <a:schemeClr val="accent1"/>
                </a:solidFill>
              </a:rPr>
              <a:t> vuonna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865273915"/>
              </p:ext>
            </p:extLst>
          </p:nvPr>
        </p:nvGraphicFramePr>
        <p:xfrm>
          <a:off x="3377184" y="1410788"/>
          <a:ext cx="5388198" cy="4589959"/>
        </p:xfrm>
        <a:graphic>
          <a:graphicData uri="http://schemas.openxmlformats.org/drawingml/2006/table">
            <a:tbl>
              <a:tblPr firstRow="1" bandRow="1">
                <a:tableStyleId>{72833802-FEF1-4C79-8D5D-14CF1EAF98D9}</a:tableStyleId>
              </a:tblPr>
              <a:tblGrid>
                <a:gridCol w="604591">
                  <a:extLst>
                    <a:ext uri="{9D8B030D-6E8A-4147-A177-3AD203B41FA5}">
                      <a16:colId xmlns:a16="http://schemas.microsoft.com/office/drawing/2014/main" val="3436780004"/>
                    </a:ext>
                  </a:extLst>
                </a:gridCol>
                <a:gridCol w="2012860">
                  <a:extLst>
                    <a:ext uri="{9D8B030D-6E8A-4147-A177-3AD203B41FA5}">
                      <a16:colId xmlns:a16="http://schemas.microsoft.com/office/drawing/2014/main" val="3107084423"/>
                    </a:ext>
                  </a:extLst>
                </a:gridCol>
                <a:gridCol w="1654510">
                  <a:extLst>
                    <a:ext uri="{9D8B030D-6E8A-4147-A177-3AD203B41FA5}">
                      <a16:colId xmlns:a16="http://schemas.microsoft.com/office/drawing/2014/main" val="2894783011"/>
                    </a:ext>
                  </a:extLst>
                </a:gridCol>
                <a:gridCol w="1014413">
                  <a:extLst>
                    <a:ext uri="{9D8B030D-6E8A-4147-A177-3AD203B41FA5}">
                      <a16:colId xmlns:a16="http://schemas.microsoft.com/office/drawing/2014/main" val="2920908159"/>
                    </a:ext>
                  </a:extLst>
                </a:gridCol>
                <a:gridCol w="101824">
                  <a:extLst>
                    <a:ext uri="{9D8B030D-6E8A-4147-A177-3AD203B41FA5}">
                      <a16:colId xmlns:a16="http://schemas.microsoft.com/office/drawing/2014/main" val="3113567705"/>
                    </a:ext>
                  </a:extLst>
                </a:gridCol>
              </a:tblGrid>
              <a:tr h="417269">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Seuraajamäärä* vuonna 2024</a:t>
                      </a:r>
                      <a:endParaRPr lang="fi-FI" sz="1500" b="0" noProof="0" dirty="0">
                        <a:solidFill>
                          <a:schemeClr val="bg1"/>
                        </a:solidFill>
                        <a:latin typeface="Neue Haas Unica W1G" panose="020B0504030206020203" pitchFamily="34" charset="0"/>
                      </a:endParaRPr>
                    </a:p>
                  </a:txBody>
                  <a:tcPr marL="0" marR="7200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500" b="0" noProof="0" dirty="0">
                          <a:solidFill>
                            <a:schemeClr val="bg1"/>
                          </a:solidFill>
                          <a:latin typeface="Neue Haas Unica W1G" panose="020B0504030206020203" pitchFamily="34" charset="0"/>
                        </a:rPr>
                        <a:t>vs. 2023</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1.</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248 813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604030206020203" pitchFamily="34" charset="0"/>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2.</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241 476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604030206020203" pitchFamily="34" charset="0"/>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3.</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209 320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604030206020203" pitchFamily="34" charset="0"/>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196 146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604030206020203" pitchFamily="34" charset="0"/>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5.</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195 447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u="none" strike="noStrike" dirty="0">
                          <a:solidFill>
                            <a:srgbClr val="002649"/>
                          </a:solidFill>
                          <a:effectLst/>
                          <a:latin typeface="Neue Haas Unica W1G Medium" panose="020B0604030206020203" pitchFamily="34" charset="0"/>
                        </a:rPr>
                        <a:t>↑+2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6.</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191 554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u="none" strike="noStrike" dirty="0">
                          <a:solidFill>
                            <a:srgbClr val="002649"/>
                          </a:solidFill>
                          <a:effectLst/>
                          <a:latin typeface="Neue Haas Unica W1G Medium" panose="020B0604030206020203" pitchFamily="34" charset="0"/>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188 830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u="none" strike="noStrike" dirty="0">
                          <a:solidFill>
                            <a:srgbClr val="002649"/>
                          </a:solidFill>
                          <a:effectLst/>
                          <a:latin typeface="Neue Haas Unica W1G Medium" panose="020B0604030206020203" pitchFamily="34" charset="0"/>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8.</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154 351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604030206020203" pitchFamily="34" charset="0"/>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9.</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127 316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604030206020203" pitchFamily="34" charset="0"/>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10.</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119 793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604030206020203" pitchFamily="34" charset="0"/>
                        </a:rPr>
                        <a:t>( -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8" name="Rectangle 7">
            <a:extLst>
              <a:ext uri="{FF2B5EF4-FFF2-40B4-BE49-F238E27FC236}">
                <a16:creationId xmlns:a16="http://schemas.microsoft.com/office/drawing/2014/main" id="{9E7F03D6-1B07-F147-8580-D749147E9E79}"/>
              </a:ext>
            </a:extLst>
          </p:cNvPr>
          <p:cNvSpPr/>
          <p:nvPr/>
        </p:nvSpPr>
        <p:spPr>
          <a:xfrm>
            <a:off x="8915400" y="1225464"/>
            <a:ext cx="2194839" cy="307777"/>
          </a:xfrm>
          <a:prstGeom prst="rect">
            <a:avLst/>
          </a:prstGeom>
        </p:spPr>
        <p:txBody>
          <a:bodyPr wrap="square">
            <a:spAutoFit/>
          </a:bodyPr>
          <a:lstStyle/>
          <a:p>
            <a:pPr algn="ctr"/>
            <a:endParaRPr lang="fi-FI" sz="1400" dirty="0">
              <a:solidFill>
                <a:schemeClr val="accent1"/>
              </a:solidFill>
              <a:latin typeface="Neue Haas Unica W1G" panose="020B0504030206020203" pitchFamily="34" charset="0"/>
            </a:endParaRPr>
          </a:p>
        </p:txBody>
      </p:sp>
      <p:sp>
        <p:nvSpPr>
          <p:cNvPr id="6" name="TextBox 5">
            <a:extLst>
              <a:ext uri="{FF2B5EF4-FFF2-40B4-BE49-F238E27FC236}">
                <a16:creationId xmlns:a16="http://schemas.microsoft.com/office/drawing/2014/main" id="{C2603AE3-714B-7A45-8436-75038CEEBCFC}"/>
              </a:ext>
            </a:extLst>
          </p:cNvPr>
          <p:cNvSpPr txBox="1"/>
          <p:nvPr/>
        </p:nvSpPr>
        <p:spPr>
          <a:xfrm>
            <a:off x="3122727" y="6288129"/>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 Kaikkien seurattujen medioiden tykkääjät, seuraajat ja tilaajat Facebookissa, Instagramissa, X:ssä, YouTubessa, Pinterestissä ja TikTokissa. Päällekkäisyyksiä ei ole huomioitu. </a:t>
            </a:r>
          </a:p>
        </p:txBody>
      </p:sp>
      <p:sp>
        <p:nvSpPr>
          <p:cNvPr id="9" name="TextBox 8">
            <a:extLst>
              <a:ext uri="{FF2B5EF4-FFF2-40B4-BE49-F238E27FC236}">
                <a16:creationId xmlns:a16="http://schemas.microsoft.com/office/drawing/2014/main" id="{54C6738E-8711-6E4D-A437-E880A3F94987}"/>
              </a:ext>
            </a:extLst>
          </p:cNvPr>
          <p:cNvSpPr txBox="1"/>
          <p:nvPr/>
        </p:nvSpPr>
        <p:spPr>
          <a:xfrm>
            <a:off x="9215437" y="1179297"/>
            <a:ext cx="1894801" cy="400110"/>
          </a:xfrm>
          <a:prstGeom prst="rect">
            <a:avLst/>
          </a:prstGeom>
          <a:noFill/>
        </p:spPr>
        <p:txBody>
          <a:bodyPr wrap="square" rtlCol="0">
            <a:spAutoFit/>
          </a:bodyPr>
          <a:lstStyle/>
          <a:p>
            <a:pPr algn="r"/>
            <a:r>
              <a:rPr lang="fi-FI" sz="1000" dirty="0">
                <a:solidFill>
                  <a:schemeClr val="accent1"/>
                </a:solidFill>
                <a:latin typeface="Neue Haas Unica W1G" panose="020B0504030206020203" pitchFamily="34" charset="0"/>
              </a:rPr>
              <a:t>Luvut kerätty </a:t>
            </a:r>
            <a:br>
              <a:rPr lang="fi-FI" sz="1000" dirty="0">
                <a:solidFill>
                  <a:schemeClr val="accent1"/>
                </a:solidFill>
                <a:latin typeface="Neue Haas Unica W1G" panose="020B0504030206020203" pitchFamily="34" charset="0"/>
              </a:rPr>
            </a:br>
            <a:r>
              <a:rPr lang="fi-FI" sz="1000" dirty="0">
                <a:solidFill>
                  <a:schemeClr val="accent1"/>
                </a:solidFill>
                <a:latin typeface="Neue Haas Unica W1G" panose="020B0504030206020203" pitchFamily="34" charset="0"/>
              </a:rPr>
              <a:t>31.12.2024 / 31.12.2023</a:t>
            </a:r>
          </a:p>
        </p:txBody>
      </p:sp>
    </p:spTree>
    <p:extLst>
      <p:ext uri="{BB962C8B-B14F-4D97-AF65-F5344CB8AC3E}">
        <p14:creationId xmlns:p14="http://schemas.microsoft.com/office/powerpoint/2010/main" val="491927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a:t>
            </a:r>
            <a:r>
              <a:rPr lang="fi-FI" sz="3000" u="sng" dirty="0">
                <a:solidFill>
                  <a:schemeClr val="accent1"/>
                </a:solidFill>
              </a:rPr>
              <a:t>uusia seuraajia kaikissa kanavissa</a:t>
            </a:r>
            <a:r>
              <a:rPr lang="fi-FI" sz="3000" dirty="0">
                <a:solidFill>
                  <a:schemeClr val="accent1"/>
                </a:solidFill>
              </a:rPr>
              <a:t> vuonna 2024</a:t>
            </a:r>
          </a:p>
        </p:txBody>
      </p:sp>
      <p:graphicFrame>
        <p:nvGraphicFramePr>
          <p:cNvPr id="10" name="Table 7">
            <a:extLst>
              <a:ext uri="{FF2B5EF4-FFF2-40B4-BE49-F238E27FC236}">
                <a16:creationId xmlns:a16="http://schemas.microsoft.com/office/drawing/2014/main" id="{193167C7-CD55-FB44-A4D8-DEA7CB262C01}"/>
              </a:ext>
            </a:extLst>
          </p:cNvPr>
          <p:cNvGraphicFramePr>
            <a:graphicFrameLocks noGrp="1"/>
          </p:cNvGraphicFramePr>
          <p:nvPr>
            <p:ph idx="10"/>
            <p:extLst>
              <p:ext uri="{D42A27DB-BD31-4B8C-83A1-F6EECF244321}">
                <p14:modId xmlns:p14="http://schemas.microsoft.com/office/powerpoint/2010/main" val="2818203444"/>
              </p:ext>
            </p:extLst>
          </p:nvPr>
        </p:nvGraphicFramePr>
        <p:xfrm>
          <a:off x="3401901" y="1353636"/>
          <a:ext cx="5388198" cy="4589959"/>
        </p:xfrm>
        <a:graphic>
          <a:graphicData uri="http://schemas.openxmlformats.org/drawingml/2006/table">
            <a:tbl>
              <a:tblPr firstRow="1" bandRow="1">
                <a:tableStyleId>{72833802-FEF1-4C79-8D5D-14CF1EAF98D9}</a:tableStyleId>
              </a:tblPr>
              <a:tblGrid>
                <a:gridCol w="604591">
                  <a:extLst>
                    <a:ext uri="{9D8B030D-6E8A-4147-A177-3AD203B41FA5}">
                      <a16:colId xmlns:a16="http://schemas.microsoft.com/office/drawing/2014/main" val="3436780004"/>
                    </a:ext>
                  </a:extLst>
                </a:gridCol>
                <a:gridCol w="2381495">
                  <a:extLst>
                    <a:ext uri="{9D8B030D-6E8A-4147-A177-3AD203B41FA5}">
                      <a16:colId xmlns:a16="http://schemas.microsoft.com/office/drawing/2014/main" val="3107084423"/>
                    </a:ext>
                  </a:extLst>
                </a:gridCol>
                <a:gridCol w="1285875">
                  <a:extLst>
                    <a:ext uri="{9D8B030D-6E8A-4147-A177-3AD203B41FA5}">
                      <a16:colId xmlns:a16="http://schemas.microsoft.com/office/drawing/2014/main" val="2894783011"/>
                    </a:ext>
                  </a:extLst>
                </a:gridCol>
                <a:gridCol w="1014413">
                  <a:extLst>
                    <a:ext uri="{9D8B030D-6E8A-4147-A177-3AD203B41FA5}">
                      <a16:colId xmlns:a16="http://schemas.microsoft.com/office/drawing/2014/main" val="2920908159"/>
                    </a:ext>
                  </a:extLst>
                </a:gridCol>
                <a:gridCol w="101824">
                  <a:extLst>
                    <a:ext uri="{9D8B030D-6E8A-4147-A177-3AD203B41FA5}">
                      <a16:colId xmlns:a16="http://schemas.microsoft.com/office/drawing/2014/main" val="3113567705"/>
                    </a:ext>
                  </a:extLst>
                </a:gridCol>
              </a:tblGrid>
              <a:tr h="417269">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 vuonna 2024</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noProof="0" dirty="0">
                          <a:solidFill>
                            <a:schemeClr val="bg1"/>
                          </a:solidFill>
                          <a:latin typeface="Neue Haas Unica W1G" panose="020B0504030206020203" pitchFamily="34" charset="0"/>
                        </a:rPr>
                        <a:t>vs. 2023</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7269">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+ 20 345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+ 15 %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2.</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+ 14 809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+ 8 %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3.</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+ 5 429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+ 3 %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+ 4 947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+ 7 %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5.</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+ 4 576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+ 2 %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6.</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+ 3 839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+ 18 %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Eeva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+ 3 729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+ 19 %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8.</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+ 3 397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+ 6 %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9.</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+ 3 184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+ 5 %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72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10.</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err="1">
                          <a:solidFill>
                            <a:srgbClr val="002649"/>
                          </a:solidFill>
                          <a:effectLst/>
                          <a:latin typeface="Neue Haas Unica W1G" panose="020B0504030206020203" pitchFamily="34" charset="0"/>
                        </a:rPr>
                        <a:t>Metsätrans</a:t>
                      </a:r>
                      <a:endParaRPr lang="fi-FI" sz="1500" b="0" i="0" u="none" strike="noStrike" dirty="0">
                        <a:solidFill>
                          <a:srgbClr val="002649"/>
                        </a:solidFill>
                        <a:effectLst/>
                        <a:latin typeface="Neue Haas Unica W1G"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+ 3 130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+ 13 %</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12" name="TextBox 11">
            <a:extLst>
              <a:ext uri="{FF2B5EF4-FFF2-40B4-BE49-F238E27FC236}">
                <a16:creationId xmlns:a16="http://schemas.microsoft.com/office/drawing/2014/main" id="{D2163E15-01AB-3442-A040-948DFDED379E}"/>
              </a:ext>
            </a:extLst>
          </p:cNvPr>
          <p:cNvSpPr txBox="1"/>
          <p:nvPr/>
        </p:nvSpPr>
        <p:spPr>
          <a:xfrm>
            <a:off x="3147444" y="6288129"/>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 Kaikkien seurattujen medioiden tykkääjät, seuraajat ja tilaajat Facebookissa, Instagramissa, X:ssä, YouTubessa, Pinterestissä ja TikTokissa. Päällekkäisyyksiä ei ole huomioitu. </a:t>
            </a:r>
          </a:p>
        </p:txBody>
      </p:sp>
      <p:sp>
        <p:nvSpPr>
          <p:cNvPr id="13" name="TextBox 12">
            <a:extLst>
              <a:ext uri="{FF2B5EF4-FFF2-40B4-BE49-F238E27FC236}">
                <a16:creationId xmlns:a16="http://schemas.microsoft.com/office/drawing/2014/main" id="{288246E3-9403-B549-BC58-9AD6E049CCEC}"/>
              </a:ext>
            </a:extLst>
          </p:cNvPr>
          <p:cNvSpPr txBox="1"/>
          <p:nvPr/>
        </p:nvSpPr>
        <p:spPr>
          <a:xfrm>
            <a:off x="9215437" y="1179297"/>
            <a:ext cx="1894801" cy="400110"/>
          </a:xfrm>
          <a:prstGeom prst="rect">
            <a:avLst/>
          </a:prstGeom>
          <a:noFill/>
        </p:spPr>
        <p:txBody>
          <a:bodyPr wrap="square" rtlCol="0">
            <a:spAutoFit/>
          </a:bodyPr>
          <a:lstStyle/>
          <a:p>
            <a:pPr algn="r"/>
            <a:r>
              <a:rPr lang="fi-FI" sz="1000" dirty="0">
                <a:solidFill>
                  <a:schemeClr val="accent1"/>
                </a:solidFill>
                <a:latin typeface="Neue Haas Unica W1G" panose="020B0504030206020203" pitchFamily="34" charset="0"/>
              </a:rPr>
              <a:t>Luvut kerätty </a:t>
            </a:r>
            <a:br>
              <a:rPr lang="fi-FI" sz="1000" dirty="0">
                <a:solidFill>
                  <a:schemeClr val="accent1"/>
                </a:solidFill>
                <a:latin typeface="Neue Haas Unica W1G" panose="020B0504030206020203" pitchFamily="34" charset="0"/>
              </a:rPr>
            </a:br>
            <a:r>
              <a:rPr lang="fi-FI" sz="1000" dirty="0">
                <a:solidFill>
                  <a:schemeClr val="accent1"/>
                </a:solidFill>
                <a:latin typeface="Neue Haas Unica W1G" panose="020B0504030206020203" pitchFamily="34" charset="0"/>
              </a:rPr>
              <a:t>31.12.2024 / 31.12.2023</a:t>
            </a:r>
          </a:p>
        </p:txBody>
      </p:sp>
    </p:spTree>
    <p:extLst>
      <p:ext uri="{BB962C8B-B14F-4D97-AF65-F5344CB8AC3E}">
        <p14:creationId xmlns:p14="http://schemas.microsoft.com/office/powerpoint/2010/main" val="2211141893"/>
      </p:ext>
    </p:extLst>
  </p:cSld>
  <p:clrMapOvr>
    <a:masterClrMapping/>
  </p:clrMapOvr>
</p:sld>
</file>

<file path=ppt/theme/theme1.xml><?xml version="1.0" encoding="utf-8"?>
<a:theme xmlns:a="http://schemas.openxmlformats.org/drawingml/2006/main" name="Office Theme">
  <a:themeElements>
    <a:clrScheme name="Aikakausmedia värit">
      <a:dk1>
        <a:srgbClr val="000000"/>
      </a:dk1>
      <a:lt1>
        <a:srgbClr val="FFFFFF"/>
      </a:lt1>
      <a:dk2>
        <a:srgbClr val="002649"/>
      </a:dk2>
      <a:lt2>
        <a:srgbClr val="FEFCFF"/>
      </a:lt2>
      <a:accent1>
        <a:srgbClr val="002649"/>
      </a:accent1>
      <a:accent2>
        <a:srgbClr val="FF6464"/>
      </a:accent2>
      <a:accent3>
        <a:srgbClr val="F3CF67"/>
      </a:accent3>
      <a:accent4>
        <a:srgbClr val="43FFED"/>
      </a:accent4>
      <a:accent5>
        <a:srgbClr val="00599E"/>
      </a:accent5>
      <a:accent6>
        <a:srgbClr val="B2B2B2"/>
      </a:accent6>
      <a:hlink>
        <a:srgbClr val="FF6464"/>
      </a:hlink>
      <a:folHlink>
        <a:srgbClr val="FF64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latin typeface="Neue Haas Unica W1G" panose="020B0504030206020203" pitchFamily="34" charset="0"/>
          </a:defRPr>
        </a:defPPr>
      </a:lstStyle>
    </a:txDef>
  </a:objectDefaults>
  <a:extraClrSchemeLst/>
  <a:extLst>
    <a:ext uri="{05A4C25C-085E-4340-85A3-A5531E510DB2}">
      <thm15:themeFamily xmlns:thm15="http://schemas.microsoft.com/office/thememl/2012/main" name="Aikakausmedia-presepohja" id="{27F49DBD-B064-444B-96FB-3C48DEE958D5}" vid="{92DBE8E4-D1B9-4240-B326-D810776610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3F551B6AE0A94F47AE516944E2F00FE5" ma:contentTypeVersion="8" ma:contentTypeDescription="Luo uusi asiakirja." ma:contentTypeScope="" ma:versionID="9c253d60e62475b883249c8aa6bfcf48">
  <xsd:schema xmlns:xsd="http://www.w3.org/2001/XMLSchema" xmlns:xs="http://www.w3.org/2001/XMLSchema" xmlns:p="http://schemas.microsoft.com/office/2006/metadata/properties" xmlns:ns2="b8458977-e6f2-40e9-9621-96f4298c6bbe" targetNamespace="http://schemas.microsoft.com/office/2006/metadata/properties" ma:root="true" ma:fieldsID="81049b0714fee14a638bbb389c11995a" ns2:_="">
    <xsd:import namespace="b8458977-e6f2-40e9-9621-96f4298c6b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58977-e6f2-40e9-9621-96f4298c6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BD3844-D0FB-414D-A452-15FC55E58783}">
  <ds:schemaRefs>
    <ds:schemaRef ds:uri="http://schemas.microsoft.com/sharepoint/v3/contenttype/forms"/>
  </ds:schemaRefs>
</ds:datastoreItem>
</file>

<file path=customXml/itemProps2.xml><?xml version="1.0" encoding="utf-8"?>
<ds:datastoreItem xmlns:ds="http://schemas.openxmlformats.org/officeDocument/2006/customXml" ds:itemID="{CC457AD5-4D01-42B9-8604-4D47EDA8D6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58977-e6f2-40e9-9621-96f4298c6b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B21824-3573-4170-BB97-352BE88B69B2}">
  <ds:schemaRefs>
    <ds:schemaRef ds:uri="http://schemas.openxmlformats.org/package/2006/metadata/core-properties"/>
    <ds:schemaRef ds:uri="http://www.w3.org/XML/1998/namespace"/>
    <ds:schemaRef ds:uri="http://purl.org/dc/elements/1.1/"/>
    <ds:schemaRef ds:uri="http://purl.org/dc/terms/"/>
    <ds:schemaRef ds:uri="http://schemas.microsoft.com/office/infopath/2007/PartnerControls"/>
    <ds:schemaRef ds:uri="http://purl.org/dc/dcmitype/"/>
    <ds:schemaRef ds:uri="http://schemas.microsoft.com/office/2006/documentManagement/types"/>
    <ds:schemaRef ds:uri="b8458977-e6f2-40e9-9621-96f4298c6bb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6290</TotalTime>
  <Words>2979</Words>
  <Application>Microsoft Macintosh PowerPoint</Application>
  <PresentationFormat>Widescreen</PresentationFormat>
  <Paragraphs>784</Paragraphs>
  <Slides>38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Neue Haas Unica W1G</vt:lpstr>
      <vt:lpstr>Arial</vt:lpstr>
      <vt:lpstr>Neue Haas Unica W1G Medium</vt:lpstr>
      <vt:lpstr>Calibri</vt:lpstr>
      <vt:lpstr>Clattering</vt:lpstr>
      <vt:lpstr>Canela Medium</vt:lpstr>
      <vt:lpstr>Neue Haas Unica W1G Light</vt:lpstr>
      <vt:lpstr>Office Theme</vt:lpstr>
      <vt:lpstr>Aikakausmediat somessa</vt:lpstr>
      <vt:lpstr>PowerPoint Presentation</vt:lpstr>
      <vt:lpstr>Aikakausmedioiden someyleisö 2024</vt:lpstr>
      <vt:lpstr>Aikakausmedioiden seuraajamäärä 2024</vt:lpstr>
      <vt:lpstr>Muutos someyleisössä kuukausittain vuonna 2024</vt:lpstr>
      <vt:lpstr>Someyleisö aikakausmedioissa 2016–2024</vt:lpstr>
      <vt:lpstr>PowerPoint Presentation</vt:lpstr>
      <vt:lpstr>Suurimmat someyleisöt kaikissa kanavissa vuonna 2024</vt:lpstr>
      <vt:lpstr>Eniten uusia seuraajia kaikissa kanavissa vuonna 2024</vt:lpstr>
      <vt:lpstr>PowerPoint Presentation</vt:lpstr>
      <vt:lpstr>Seuraajamäärä mediaryhmittäin 2024</vt:lpstr>
      <vt:lpstr>Someyleisön jakauma eri mediaryhmissä 2024</vt:lpstr>
      <vt:lpstr>Someyleisön jakauma  2016–2024</vt:lpstr>
      <vt:lpstr>PowerPoint Presentation</vt:lpstr>
      <vt:lpstr>Someyleisö median aiheen mukaan vuonna 2024 (1/2)</vt:lpstr>
      <vt:lpstr>Someyleisö median aiheen mukaan vuonna 2024 (2/2)</vt:lpstr>
      <vt:lpstr>PowerPoint Presentation</vt:lpstr>
      <vt:lpstr>PowerPoint Presentation</vt:lpstr>
      <vt:lpstr>PowerPoint Presentation</vt:lpstr>
      <vt:lpstr>Someyleisön jakauma median aihealueen mukaan 2024 (1/2)</vt:lpstr>
      <vt:lpstr>Someyleisön jakauma median aihealueen mukaan 2024 (2/2)</vt:lpstr>
      <vt:lpstr>PowerPoint Presentation</vt:lpstr>
      <vt:lpstr>Suurimmat yleisöt Facebookissa vuonna 2024</vt:lpstr>
      <vt:lpstr>Eniten uusia tykkääjiä Facebookissa vuonna 2024</vt:lpstr>
      <vt:lpstr>Suurimmat yleisöt Instagramissa vuonna 2024</vt:lpstr>
      <vt:lpstr>Eniten uusia seuraajia Instagramissa vuonna 2024</vt:lpstr>
      <vt:lpstr>Suurimmat yleisöt X:ssä vuonna 2024</vt:lpstr>
      <vt:lpstr>Eniten uusia seuraajia X:ssä vuonna 2024</vt:lpstr>
      <vt:lpstr>Suurimmat yleisöt YouTubessa vuonna 2024</vt:lpstr>
      <vt:lpstr>Suurimmat yleisöt Pinterestissä vuonna 2024</vt:lpstr>
      <vt:lpstr>Suurimmat yleisöt TikTokissa vuonna 2024</vt:lpstr>
      <vt:lpstr>Aikakausmedioiden somekanavien määrä 2024</vt:lpstr>
      <vt:lpstr>Yleisön keskimääräinen koko 2024</vt:lpstr>
      <vt:lpstr>Seurannassa olleet mediat (191 kpl) / joulukuu 2024</vt:lpstr>
      <vt:lpstr>Seurannassa olleet mediat (191 kpl) / joulukuu 2024</vt:lpstr>
      <vt:lpstr>Aikakausmediat somessa -seuranta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tulee tähän</dc:title>
  <dc:creator>Aikakausmedia</dc:creator>
  <cp:lastModifiedBy>Outi Itävuo</cp:lastModifiedBy>
  <cp:revision>304</cp:revision>
  <dcterms:created xsi:type="dcterms:W3CDTF">2021-01-05T09:04:45Z</dcterms:created>
  <dcterms:modified xsi:type="dcterms:W3CDTF">2025-02-24T11:58:57Z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0x0101003F551B6AE0A94F47AE516944E2F00FE5</vt:lpwstr>
  </property>
</Properties>
</file>